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4"/>
  </p:sldMasterIdLst>
  <p:notesMasterIdLst>
    <p:notesMasterId r:id="rId24"/>
  </p:notesMasterIdLst>
  <p:handoutMasterIdLst>
    <p:handoutMasterId r:id="rId25"/>
  </p:handoutMasterIdLst>
  <p:sldIdLst>
    <p:sldId id="256" r:id="rId5"/>
    <p:sldId id="259" r:id="rId6"/>
    <p:sldId id="282" r:id="rId7"/>
    <p:sldId id="271" r:id="rId8"/>
    <p:sldId id="284" r:id="rId9"/>
    <p:sldId id="287" r:id="rId10"/>
    <p:sldId id="286" r:id="rId11"/>
    <p:sldId id="288" r:id="rId12"/>
    <p:sldId id="291" r:id="rId13"/>
    <p:sldId id="289" r:id="rId14"/>
    <p:sldId id="290" r:id="rId15"/>
    <p:sldId id="295" r:id="rId16"/>
    <p:sldId id="292" r:id="rId17"/>
    <p:sldId id="297" r:id="rId18"/>
    <p:sldId id="298" r:id="rId19"/>
    <p:sldId id="293" r:id="rId20"/>
    <p:sldId id="294" r:id="rId21"/>
    <p:sldId id="296" r:id="rId22"/>
    <p:sldId id="261" r:id="rId23"/>
  </p:sldIdLst>
  <p:sldSz cx="12192000" cy="6858000"/>
  <p:notesSz cx="7315200" cy="96012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16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sinow, Alice" initials="NA" lastIdx="13" clrIdx="0">
    <p:extLst>
      <p:ext uri="{19B8F6BF-5375-455C-9EA6-DF929625EA0E}">
        <p15:presenceInfo xmlns:p15="http://schemas.microsoft.com/office/powerpoint/2012/main" userId="S::anusinow@deloitte.com::6aed46a4-cfad-459a-9cfd-ac7b026cfb19" providerId="AD"/>
      </p:ext>
    </p:extLst>
  </p:cmAuthor>
  <p:cmAuthor id="2" name="Greg Shaffer" initials="GS" lastIdx="20" clrIdx="1">
    <p:extLst>
      <p:ext uri="{19B8F6BF-5375-455C-9EA6-DF929625EA0E}">
        <p15:presenceInfo xmlns:p15="http://schemas.microsoft.com/office/powerpoint/2012/main" userId="S::gshaffer@deloitte.com::f2ab33ba-8890-4f70-a52d-7df520d299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00A3E0"/>
    <a:srgbClr val="0076A8"/>
    <a:srgbClr val="59A0CA"/>
    <a:srgbClr val="90C1BC"/>
    <a:srgbClr val="86BC25"/>
    <a:srgbClr val="9DD4CF"/>
    <a:srgbClr val="5DA8D3"/>
    <a:srgbClr val="70AD47"/>
    <a:srgbClr val="37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984" autoAdjust="0"/>
  </p:normalViewPr>
  <p:slideViewPr>
    <p:cSldViewPr snapToGrid="0" showGuides="1">
      <p:cViewPr varScale="1">
        <p:scale>
          <a:sx n="72" d="100"/>
          <a:sy n="72" d="100"/>
        </p:scale>
        <p:origin x="798" y="66"/>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10/30/2020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‹Nº›</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10/30/2020</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‹Nº›</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A Título">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73FB6E01-79A9-4D8A-90FB-CEBA31B2C91F}"/>
              </a:ext>
            </a:extLst>
          </p:cNvPr>
          <p:cNvSpPr>
            <a:spLocks noGrp="1"/>
          </p:cNvSpPr>
          <p:nvPr>
            <p:ph type="pic" sz="quarter" idx="11"/>
          </p:nvPr>
        </p:nvSpPr>
        <p:spPr>
          <a:xfrm>
            <a:off x="3396000" y="729000"/>
            <a:ext cx="5400000" cy="5400000"/>
          </a:xfrm>
          <a:prstGeom prst="rect">
            <a:avLst/>
          </a:prstGeom>
        </p:spPr>
        <p:txBody>
          <a:bodyPr/>
          <a:lstStyle/>
          <a:p>
            <a:r>
              <a:rPr lang="en-US" noProof="0" dirty="0"/>
              <a:t>Click icon to add picture</a:t>
            </a:r>
          </a:p>
        </p:txBody>
      </p:sp>
      <p:sp>
        <p:nvSpPr>
          <p:cNvPr id="18" name="Text Placeholder 4">
            <a:extLst>
              <a:ext uri="{FF2B5EF4-FFF2-40B4-BE49-F238E27FC236}">
                <a16:creationId xmlns:a16="http://schemas.microsoft.com/office/drawing/2014/main" id="{E17A0E16-EC98-4400-89E2-29944FCCD07A}"/>
              </a:ext>
            </a:extLst>
          </p:cNvPr>
          <p:cNvSpPr>
            <a:spLocks noGrp="1"/>
          </p:cNvSpPr>
          <p:nvPr>
            <p:ph type="body" sz="quarter" idx="10"/>
          </p:nvPr>
        </p:nvSpPr>
        <p:spPr>
          <a:xfrm>
            <a:off x="501651" y="6381750"/>
            <a:ext cx="5594349" cy="298450"/>
          </a:xfrm>
          <a:prstGeom prst="rect">
            <a:avLst/>
          </a:prstGeom>
        </p:spPr>
        <p:txBody>
          <a:bodyPr>
            <a:normAutofit/>
          </a:bodyPr>
          <a:lstStyle>
            <a:lvl1pPr>
              <a:spcAft>
                <a:spcPts val="0"/>
              </a:spcAft>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30" name="Title 1">
            <a:extLst>
              <a:ext uri="{FF2B5EF4-FFF2-40B4-BE49-F238E27FC236}">
                <a16:creationId xmlns:a16="http://schemas.microsoft.com/office/drawing/2014/main" id="{994E2337-5D5B-4E47-921E-AEAC709870FD}"/>
              </a:ext>
            </a:extLst>
          </p:cNvPr>
          <p:cNvSpPr>
            <a:spLocks noGrp="1"/>
          </p:cNvSpPr>
          <p:nvPr>
            <p:ph type="ctrTitle"/>
          </p:nvPr>
        </p:nvSpPr>
        <p:spPr bwMode="gray">
          <a:xfrm>
            <a:off x="501651" y="5895573"/>
            <a:ext cx="5594349" cy="464044"/>
          </a:xfrm>
        </p:spPr>
        <p:txBody>
          <a:bodyPr anchor="b" anchorCtr="0">
            <a:noAutofit/>
          </a:bodyPr>
          <a:lstStyle>
            <a:lvl1pPr algn="l">
              <a:lnSpc>
                <a:spcPct val="100000"/>
              </a:lnSpc>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126" y="465362"/>
            <a:ext cx="2481831" cy="466131"/>
          </a:xfrm>
          <a:prstGeom prst="rect">
            <a:avLst/>
          </a:prstGeom>
        </p:spPr>
      </p:pic>
      <p:sp>
        <p:nvSpPr>
          <p:cNvPr id="31" name="Oval 30"/>
          <p:cNvSpPr/>
          <p:nvPr userDrawn="1"/>
        </p:nvSpPr>
        <p:spPr bwMode="gray">
          <a:xfrm>
            <a:off x="11411528" y="6232401"/>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32" name="TextBox 31"/>
          <p:cNvSpPr txBox="1"/>
          <p:nvPr userDrawn="1"/>
        </p:nvSpPr>
        <p:spPr>
          <a:xfrm>
            <a:off x="9618067" y="6184372"/>
            <a:ext cx="1691485" cy="3077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PE" sz="2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Cyber</a:t>
            </a:r>
            <a:endParaRPr kumimoji="0" lang="es-PE" sz="32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Oval 32"/>
          <p:cNvSpPr/>
          <p:nvPr userDrawn="1"/>
        </p:nvSpPr>
        <p:spPr bwMode="gray">
          <a:xfrm>
            <a:off x="11411528" y="6232402"/>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416285705"/>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A Verde">
    <p:bg bwMode="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A Agenda">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390146" y="1700212"/>
            <a:ext cx="6287337" cy="4657726"/>
          </a:xfrm>
        </p:spPr>
        <p:txBody>
          <a:bodyPr>
            <a:normAutofit/>
          </a:bodyPr>
          <a:lstStyle>
            <a:lvl1pPr>
              <a:spcBef>
                <a:spcPts val="1662"/>
              </a:spcBef>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808" y="0"/>
            <a:ext cx="4837217" cy="6858000"/>
          </a:xfrm>
          <a:prstGeom prst="rect">
            <a:avLst/>
          </a:prstGeom>
        </p:spPr>
      </p:pic>
      <p:sp>
        <p:nvSpPr>
          <p:cNvPr id="2" name="TextBox 1"/>
          <p:cNvSpPr txBox="1"/>
          <p:nvPr userDrawn="1"/>
        </p:nvSpPr>
        <p:spPr>
          <a:xfrm>
            <a:off x="5390146" y="1015280"/>
            <a:ext cx="6287337" cy="369332"/>
          </a:xfrm>
          <a:prstGeom prst="rect">
            <a:avLst/>
          </a:prstGeom>
          <a:noFill/>
        </p:spPr>
        <p:txBody>
          <a:bodyPr wrap="square" lIns="0" tIns="0" rIns="0" bIns="0" rtlCol="0">
            <a:spAutoFit/>
          </a:bodyPr>
          <a:lstStyle/>
          <a:p>
            <a:pPr marL="0" indent="0">
              <a:spcBef>
                <a:spcPts val="600"/>
              </a:spcBef>
              <a:buSzPct val="100000"/>
              <a:buFont typeface="Arial"/>
              <a:buNone/>
            </a:pPr>
            <a:r>
              <a:rPr lang="es-PE"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Contenido</a:t>
            </a:r>
            <a:endParaRPr lang="es-PE"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2417758"/>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 Separado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2247545"/>
            <a:ext cx="5215485" cy="2362912"/>
          </a:xfrm>
        </p:spPr>
        <p:txBody>
          <a:bodyPr anchor="ctr"/>
          <a:lstStyle>
            <a:lvl1pPr>
              <a:lnSpc>
                <a:spcPct val="95000"/>
              </a:lnSpc>
              <a:defRPr sz="3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4" name="Picture 3"/>
          <p:cNvPicPr>
            <a:picLocks noChangeAspect="1"/>
          </p:cNvPicPr>
          <p:nvPr userDrawn="1"/>
        </p:nvPicPr>
        <p:blipFill rotWithShape="1">
          <a:blip r:embed="rId2">
            <a:grayscl/>
            <a:extLst>
              <a:ext uri="{28A0092B-C50C-407E-A947-70E740481C1C}">
                <a14:useLocalDpi xmlns:a14="http://schemas.microsoft.com/office/drawing/2010/main" val="0"/>
              </a:ext>
            </a:extLst>
          </a:blip>
          <a:srcRect l="32978" t="3790" r="11268" b="1914"/>
          <a:stretch/>
        </p:blipFill>
        <p:spPr>
          <a:xfrm>
            <a:off x="6110242" y="0"/>
            <a:ext cx="6081757" cy="6858000"/>
          </a:xfrm>
          <a:prstGeom prst="rect">
            <a:avLst/>
          </a:prstGeom>
        </p:spPr>
      </p:pic>
      <p:sp>
        <p:nvSpPr>
          <p:cNvPr id="5" name="Picture Placeholder 8">
            <a:extLst>
              <a:ext uri="{FF2B5EF4-FFF2-40B4-BE49-F238E27FC236}">
                <a16:creationId xmlns:a16="http://schemas.microsoft.com/office/drawing/2014/main" id="{1F80D3C8-DAD6-43A0-8850-13470A6A3B80}"/>
              </a:ext>
            </a:extLst>
          </p:cNvPr>
          <p:cNvSpPr>
            <a:spLocks noGrp="1"/>
          </p:cNvSpPr>
          <p:nvPr>
            <p:ph type="pic" sz="quarter" idx="11"/>
          </p:nvPr>
        </p:nvSpPr>
        <p:spPr>
          <a:xfrm>
            <a:off x="6110241" y="0"/>
            <a:ext cx="6081757" cy="6858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114244335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 Contenido">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57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 Contenido Dark">
    <p:bg>
      <p:bgPr>
        <a:solidFill>
          <a:schemeClr val="tx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34075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A Final">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345868" y="4021394"/>
            <a:ext cx="5549965" cy="2554545"/>
          </a:xfrm>
          <a:prstGeom prst="rect">
            <a:avLst/>
          </a:prstGeom>
        </p:spPr>
        <p:txBody>
          <a:bodyPr wrap="square">
            <a:spAutoFit/>
          </a:bodyPr>
          <a:lstStyle/>
          <a:p>
            <a:r>
              <a:rPr lang="en-US" sz="800" dirty="0">
                <a:solidFill>
                  <a:schemeClr val="bg1"/>
                </a:solidFill>
                <a:latin typeface="Open Sans" panose="020B0606030504020204" pitchFamily="34" charset="0"/>
              </a:rPr>
              <a:t>Deloitte refers to one or more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sz="800" u="sng" dirty="0">
                <a:solidFill>
                  <a:schemeClr val="bg1"/>
                </a:solidFill>
                <a:latin typeface="Open Sans" panose="020B0606030504020204" pitchFamily="34" charset="0"/>
              </a:rPr>
              <a:t>www.deloitte.com/about</a:t>
            </a:r>
            <a:r>
              <a:rPr lang="en-US" sz="800" dirty="0">
                <a:solidFill>
                  <a:schemeClr val="bg1"/>
                </a:solidFill>
                <a:latin typeface="Open Sans" panose="020B0606030504020204" pitchFamily="34" charset="0"/>
              </a:rPr>
              <a:t> to learn more about our global network of member firms.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Deloitte provides audit, consulting, financial advisory, risk advisory, tax and related services to public and private clients spanning multiple industries. Deloitte serves four out of five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245,000 professionals make an impact that matters, please connect with us on Facebook, LinkedIn, or Twitter.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This communication contains general information only, and none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 </a:t>
            </a:r>
          </a:p>
          <a:p>
            <a:endParaRPr lang="en-US" sz="800" dirty="0">
              <a:solidFill>
                <a:schemeClr val="bg1"/>
              </a:solidFill>
              <a:latin typeface="Open Sans" panose="020B0606030504020204" pitchFamily="34" charset="0"/>
            </a:endParaRPr>
          </a:p>
          <a:p>
            <a:endParaRPr lang="en-US" sz="800" dirty="0">
              <a:solidFill>
                <a:schemeClr val="bg1"/>
              </a:solidFill>
              <a:latin typeface="Open Sans" panose="020B0606030504020204" pitchFamily="34" charset="0"/>
            </a:endParaRPr>
          </a:p>
          <a:p>
            <a:r>
              <a:rPr lang="fr-FR" sz="800" dirty="0">
                <a:solidFill>
                  <a:schemeClr val="bg1"/>
                </a:solidFill>
                <a:latin typeface="Open Sans" panose="020B0606030504020204" pitchFamily="34" charset="0"/>
              </a:rPr>
              <a:t>© 2020. For information, contact Deloitte Touche </a:t>
            </a:r>
            <a:r>
              <a:rPr lang="fr-FR" sz="800" dirty="0" err="1">
                <a:solidFill>
                  <a:schemeClr val="bg1"/>
                </a:solidFill>
                <a:latin typeface="Open Sans" panose="020B0606030504020204" pitchFamily="34" charset="0"/>
              </a:rPr>
              <a:t>Tohmatsu</a:t>
            </a:r>
            <a:r>
              <a:rPr lang="fr-FR" sz="800" dirty="0">
                <a:solidFill>
                  <a:schemeClr val="bg1"/>
                </a:solidFill>
                <a:latin typeface="Open Sans" panose="020B0606030504020204" pitchFamily="34" charset="0"/>
              </a:rPr>
              <a:t> Limited.</a:t>
            </a:r>
            <a:endParaRPr lang="es-PE" sz="800" dirty="0">
              <a:solidFill>
                <a:schemeClr val="bg1"/>
              </a:solidFill>
            </a:endParaRPr>
          </a:p>
        </p:txBody>
      </p:sp>
      <p:grpSp>
        <p:nvGrpSpPr>
          <p:cNvPr id="5" name="Group 4"/>
          <p:cNvGrpSpPr>
            <a:grpSpLocks noChangeAspect="1"/>
          </p:cNvGrpSpPr>
          <p:nvPr userDrawn="1"/>
        </p:nvGrpSpPr>
        <p:grpSpPr>
          <a:xfrm>
            <a:off x="414108" y="3328308"/>
            <a:ext cx="1654176" cy="309970"/>
            <a:chOff x="398463" y="404813"/>
            <a:chExt cx="1627187" cy="307976"/>
          </a:xfrm>
          <a:solidFill>
            <a:sysClr val="windowText" lastClr="000000"/>
          </a:solidFill>
        </p:grpSpPr>
        <p:sp>
          <p:nvSpPr>
            <p:cNvPr id="6" name="Oval 5"/>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7"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8" name="Rectangle 7"/>
            <p:cNvSpPr>
              <a:spLocks noChangeArrowheads="1"/>
            </p:cNvSpPr>
            <p:nvPr userDrawn="1"/>
          </p:nvSpPr>
          <p:spPr bwMode="auto">
            <a:xfrm>
              <a:off x="906463" y="404813"/>
              <a:ext cx="74612" cy="30321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9"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0" name="Rectangle 9"/>
            <p:cNvSpPr>
              <a:spLocks noChangeArrowheads="1"/>
            </p:cNvSpPr>
            <p:nvPr userDrawn="1"/>
          </p:nvSpPr>
          <p:spPr bwMode="auto">
            <a:xfrm>
              <a:off x="1257300" y="482601"/>
              <a:ext cx="74612" cy="22542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1" name="Rectangle 10"/>
            <p:cNvSpPr>
              <a:spLocks noChangeArrowheads="1"/>
            </p:cNvSpPr>
            <p:nvPr userDrawn="1"/>
          </p:nvSpPr>
          <p:spPr bwMode="auto">
            <a:xfrm>
              <a:off x="1257300" y="404813"/>
              <a:ext cx="74612" cy="508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2"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3"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4"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5"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grpSp>
    </p:spTree>
    <p:extLst>
      <p:ext uri="{BB962C8B-B14F-4D97-AF65-F5344CB8AC3E}">
        <p14:creationId xmlns:p14="http://schemas.microsoft.com/office/powerpoint/2010/main" val="32465572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A Negr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2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A Blanco">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59513"/>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RA Verde Claro">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31690501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21"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7583624"/>
      </p:ext>
    </p:extLst>
  </p:cSld>
  <p:clrMap bg1="lt1" tx1="dk1" bg2="lt2" tx2="dk2" accent1="accent1" accent2="accent2" accent3="accent3" accent4="accent4" accent5="accent5" accent6="accent6" hlink="hlink" folHlink="folHlink"/>
  <p:sldLayoutIdLst>
    <p:sldLayoutId id="2147483863" r:id="rId1"/>
    <p:sldLayoutId id="2147483867" r:id="rId2"/>
    <p:sldLayoutId id="2147483865" r:id="rId3"/>
    <p:sldLayoutId id="2147483871" r:id="rId4"/>
    <p:sldLayoutId id="2147483970" r:id="rId5"/>
    <p:sldLayoutId id="2147483826" r:id="rId6"/>
    <p:sldLayoutId id="2147483969" r:id="rId7"/>
    <p:sldLayoutId id="2147483862" r:id="rId8"/>
    <p:sldLayoutId id="2147483816" r:id="rId9"/>
    <p:sldLayoutId id="2147483817" r:id="rId10"/>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10" pos="4961" userDrawn="1">
          <p15:clr>
            <a:srgbClr val="F26B43"/>
          </p15:clr>
        </p15:guide>
        <p15:guide id="11" orient="horz" pos="236" userDrawn="1">
          <p15:clr>
            <a:srgbClr val="F26B43"/>
          </p15:clr>
        </p15:guide>
        <p15:guide id="12" pos="1363" userDrawn="1">
          <p15:clr>
            <a:srgbClr val="F26B43"/>
          </p15:clr>
        </p15:guide>
        <p15:guide id="13" pos="1516" userDrawn="1">
          <p15:clr>
            <a:srgbClr val="F26B43"/>
          </p15:clr>
        </p15:guide>
        <p15:guide id="14" pos="2560" userDrawn="1">
          <p15:clr>
            <a:srgbClr val="F26B43"/>
          </p15:clr>
        </p15:guide>
        <p15:guide id="15" pos="2711" userDrawn="1">
          <p15:clr>
            <a:srgbClr val="F26B43"/>
          </p15:clr>
        </p15:guide>
        <p15:guide id="16" pos="6160" userDrawn="1">
          <p15:clr>
            <a:srgbClr val="F26B43"/>
          </p15:clr>
        </p15:guide>
        <p15:guide id="17" pos="3764" userDrawn="1">
          <p15:clr>
            <a:srgbClr val="F26B43"/>
          </p15:clr>
        </p15:guide>
        <p15:guide id="18" pos="3916" userDrawn="1">
          <p15:clr>
            <a:srgbClr val="F26B43"/>
          </p15:clr>
        </p15:guide>
        <p15:guide id="19" pos="3840" userDrawn="1">
          <p15:clr>
            <a:srgbClr val="F26B43"/>
          </p15:clr>
        </p15:guide>
        <p15:guide id="20" pos="6312" userDrawn="1">
          <p15:clr>
            <a:srgbClr val="F26B43"/>
          </p15:clr>
        </p15:guide>
        <p15:guide id="21" orient="horz" pos="1049" userDrawn="1">
          <p15:clr>
            <a:srgbClr val="F26B43"/>
          </p15:clr>
        </p15:guide>
        <p15:guide id="2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s-PE" dirty="0"/>
              <a:t>Septiembre 2020 </a:t>
            </a:r>
          </a:p>
        </p:txBody>
      </p:sp>
      <p:sp>
        <p:nvSpPr>
          <p:cNvPr id="11" name="Title 10"/>
          <p:cNvSpPr>
            <a:spLocks noGrp="1"/>
          </p:cNvSpPr>
          <p:nvPr>
            <p:ph type="ctrTitle"/>
          </p:nvPr>
        </p:nvSpPr>
        <p:spPr>
          <a:xfrm>
            <a:off x="501651" y="5895573"/>
            <a:ext cx="7941013" cy="464044"/>
          </a:xfrm>
        </p:spPr>
        <p:txBody>
          <a:bodyPr/>
          <a:lstStyle/>
          <a:p>
            <a:r>
              <a:rPr lang="es-PE" b="0" dirty="0"/>
              <a:t>Servicios</a:t>
            </a:r>
            <a:br>
              <a:rPr lang="es-PE" dirty="0"/>
            </a:br>
            <a:r>
              <a:rPr lang="es-AR" dirty="0"/>
              <a:t>Análisis de Código – Security Pipeline</a:t>
            </a:r>
          </a:p>
        </p:txBody>
      </p:sp>
      <p:pic>
        <p:nvPicPr>
          <p:cNvPr id="3074" name="Picture 2">
            <a:extLst>
              <a:ext uri="{FF2B5EF4-FFF2-40B4-BE49-F238E27FC236}">
                <a16:creationId xmlns:a16="http://schemas.microsoft.com/office/drawing/2014/main" id="{CE60E0EA-A2AB-4A61-8EFC-DEAF2107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169" y="709355"/>
            <a:ext cx="5418240" cy="5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726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grpSp>
        <p:nvGrpSpPr>
          <p:cNvPr id="17" name="Grupo 16">
            <a:extLst>
              <a:ext uri="{FF2B5EF4-FFF2-40B4-BE49-F238E27FC236}">
                <a16:creationId xmlns:a16="http://schemas.microsoft.com/office/drawing/2014/main" id="{62904C64-7229-4BFD-BE58-10737D583389}"/>
              </a:ext>
            </a:extLst>
          </p:cNvPr>
          <p:cNvGrpSpPr/>
          <p:nvPr/>
        </p:nvGrpSpPr>
        <p:grpSpPr>
          <a:xfrm>
            <a:off x="3058022" y="3168622"/>
            <a:ext cx="1910038" cy="2038786"/>
            <a:chOff x="4902241" y="2303696"/>
            <a:chExt cx="1340652" cy="1340652"/>
          </a:xfrm>
        </p:grpSpPr>
        <p:pic>
          <p:nvPicPr>
            <p:cNvPr id="18" name="Picture 51" descr="Data Server Icon of Isometric style - Available in SVG, PNG, EPS ...">
              <a:extLst>
                <a:ext uri="{FF2B5EF4-FFF2-40B4-BE49-F238E27FC236}">
                  <a16:creationId xmlns:a16="http://schemas.microsoft.com/office/drawing/2014/main" id="{CCBB6724-03B2-411F-952E-B29946012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2CB6EC05-CF9B-4235-92CA-C8C55D218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20" name="CuadroTexto 19">
            <a:extLst>
              <a:ext uri="{FF2B5EF4-FFF2-40B4-BE49-F238E27FC236}">
                <a16:creationId xmlns:a16="http://schemas.microsoft.com/office/drawing/2014/main" id="{E662B800-971E-40AB-B192-D1C064158FF6}"/>
              </a:ext>
            </a:extLst>
          </p:cNvPr>
          <p:cNvSpPr txBox="1"/>
          <p:nvPr/>
        </p:nvSpPr>
        <p:spPr>
          <a:xfrm>
            <a:off x="5169968" y="2946719"/>
            <a:ext cx="1910038" cy="369332"/>
          </a:xfrm>
          <a:prstGeom prst="rect">
            <a:avLst/>
          </a:prstGeom>
          <a:noFill/>
        </p:spPr>
        <p:txBody>
          <a:bodyPr wrap="square" rtlCol="0">
            <a:spAutoFit/>
          </a:bodyPr>
          <a:lstStyle/>
          <a:p>
            <a:r>
              <a:rPr lang="es-AR" dirty="0">
                <a:solidFill>
                  <a:schemeClr val="bg1"/>
                </a:solidFill>
              </a:rPr>
              <a:t>1. Do </a:t>
            </a:r>
            <a:r>
              <a:rPr lang="es-AR" dirty="0" err="1">
                <a:solidFill>
                  <a:schemeClr val="bg1"/>
                </a:solidFill>
              </a:rPr>
              <a:t>SAST</a:t>
            </a:r>
            <a:endParaRPr lang="es-AR" dirty="0">
              <a:solidFill>
                <a:schemeClr val="bg1"/>
              </a:solidFill>
            </a:endParaRPr>
          </a:p>
        </p:txBody>
      </p:sp>
      <p:grpSp>
        <p:nvGrpSpPr>
          <p:cNvPr id="21" name="Grupo 20">
            <a:extLst>
              <a:ext uri="{FF2B5EF4-FFF2-40B4-BE49-F238E27FC236}">
                <a16:creationId xmlns:a16="http://schemas.microsoft.com/office/drawing/2014/main" id="{8B362ABD-CA73-49E1-94AB-04307C74C819}"/>
              </a:ext>
            </a:extLst>
          </p:cNvPr>
          <p:cNvGrpSpPr/>
          <p:nvPr/>
        </p:nvGrpSpPr>
        <p:grpSpPr>
          <a:xfrm>
            <a:off x="7223942" y="3262114"/>
            <a:ext cx="1765691" cy="1841657"/>
            <a:chOff x="10035407" y="4234213"/>
            <a:chExt cx="1906002" cy="2012339"/>
          </a:xfrm>
        </p:grpSpPr>
        <p:pic>
          <p:nvPicPr>
            <p:cNvPr id="22" name="Picture 51" descr="Data Server Icon of Isometric style - Available in SVG, PNG, EPS ...">
              <a:extLst>
                <a:ext uri="{FF2B5EF4-FFF2-40B4-BE49-F238E27FC236}">
                  <a16:creationId xmlns:a16="http://schemas.microsoft.com/office/drawing/2014/main" id="{334A674B-9ECE-4C16-BF5C-C8146863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a:extLst>
                <a:ext uri="{FF2B5EF4-FFF2-40B4-BE49-F238E27FC236}">
                  <a16:creationId xmlns:a16="http://schemas.microsoft.com/office/drawing/2014/main" id="{F1184295-C5EF-4D92-9899-555E6DE7D4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4" name="Picture 4">
              <a:extLst>
                <a:ext uri="{FF2B5EF4-FFF2-40B4-BE49-F238E27FC236}">
                  <a16:creationId xmlns:a16="http://schemas.microsoft.com/office/drawing/2014/main" id="{C879BD31-C53E-4EEC-A648-780296388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 name="Picture 5">
              <a:extLst>
                <a:ext uri="{FF2B5EF4-FFF2-40B4-BE49-F238E27FC236}">
                  <a16:creationId xmlns:a16="http://schemas.microsoft.com/office/drawing/2014/main" id="{0F873EE0-41B8-4137-94C8-B00665473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6" name="Imagen 25">
              <a:extLst>
                <a:ext uri="{FF2B5EF4-FFF2-40B4-BE49-F238E27FC236}">
                  <a16:creationId xmlns:a16="http://schemas.microsoft.com/office/drawing/2014/main" id="{E93EE309-5CEA-4FAB-BB87-E34CB5C466CF}"/>
                </a:ext>
              </a:extLst>
            </p:cNvPr>
            <p:cNvPicPr>
              <a:picLocks noChangeAspect="1"/>
            </p:cNvPicPr>
            <p:nvPr/>
          </p:nvPicPr>
          <p:blipFill>
            <a:blip r:embed="rId7"/>
            <a:stretch>
              <a:fillRect/>
            </a:stretch>
          </p:blipFill>
          <p:spPr>
            <a:xfrm>
              <a:off x="11159271" y="5705788"/>
              <a:ext cx="564438" cy="540764"/>
            </a:xfrm>
            <a:prstGeom prst="rect">
              <a:avLst/>
            </a:prstGeom>
          </p:spPr>
        </p:pic>
      </p:grpSp>
      <p:cxnSp>
        <p:nvCxnSpPr>
          <p:cNvPr id="27" name="Conector recto de flecha 26">
            <a:extLst>
              <a:ext uri="{FF2B5EF4-FFF2-40B4-BE49-F238E27FC236}">
                <a16:creationId xmlns:a16="http://schemas.microsoft.com/office/drawing/2014/main" id="{C11BFD5E-4934-48AF-8399-B4E9E32C6069}"/>
              </a:ext>
            </a:extLst>
          </p:cNvPr>
          <p:cNvCxnSpPr>
            <a:cxnSpLocks/>
          </p:cNvCxnSpPr>
          <p:nvPr/>
        </p:nvCxnSpPr>
        <p:spPr>
          <a:xfrm>
            <a:off x="5169968" y="3584813"/>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CF2A1BFA-CE87-4708-89F2-7FB10E406C2C}"/>
              </a:ext>
            </a:extLst>
          </p:cNvPr>
          <p:cNvSpPr txBox="1"/>
          <p:nvPr/>
        </p:nvSpPr>
        <p:spPr>
          <a:xfrm>
            <a:off x="5196251" y="3755018"/>
            <a:ext cx="1910038" cy="369332"/>
          </a:xfrm>
          <a:prstGeom prst="rect">
            <a:avLst/>
          </a:prstGeom>
          <a:noFill/>
        </p:spPr>
        <p:txBody>
          <a:bodyPr wrap="square" rtlCol="0">
            <a:spAutoFit/>
          </a:bodyPr>
          <a:lstStyle/>
          <a:p>
            <a:r>
              <a:rPr lang="es-AR" dirty="0">
                <a:solidFill>
                  <a:schemeClr val="bg1"/>
                </a:solidFill>
              </a:rPr>
              <a:t>2. </a:t>
            </a:r>
            <a:r>
              <a:rPr lang="es-AR" dirty="0" err="1">
                <a:solidFill>
                  <a:schemeClr val="bg1"/>
                </a:solidFill>
              </a:rPr>
              <a:t>Send</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29" name="Conector recto de flecha 28">
            <a:extLst>
              <a:ext uri="{FF2B5EF4-FFF2-40B4-BE49-F238E27FC236}">
                <a16:creationId xmlns:a16="http://schemas.microsoft.com/office/drawing/2014/main" id="{FED768A0-517C-4845-BC82-A5B3AC8A9918}"/>
              </a:ext>
            </a:extLst>
          </p:cNvPr>
          <p:cNvCxnSpPr>
            <a:cxnSpLocks/>
          </p:cNvCxnSpPr>
          <p:nvPr/>
        </p:nvCxnSpPr>
        <p:spPr>
          <a:xfrm flipH="1" flipV="1">
            <a:off x="5196251" y="4339222"/>
            <a:ext cx="1624432" cy="3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8FBC49D-9179-4F9A-9C37-A3F37BE0BFBB}"/>
              </a:ext>
            </a:extLst>
          </p:cNvPr>
          <p:cNvSpPr txBox="1"/>
          <p:nvPr/>
        </p:nvSpPr>
        <p:spPr>
          <a:xfrm>
            <a:off x="5169968" y="4697280"/>
            <a:ext cx="191003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Destroy</a:t>
            </a:r>
            <a:r>
              <a:rPr lang="es-AR" dirty="0">
                <a:solidFill>
                  <a:schemeClr val="bg1"/>
                </a:solidFill>
              </a:rPr>
              <a:t> </a:t>
            </a:r>
            <a:r>
              <a:rPr lang="es-AR" dirty="0" err="1">
                <a:solidFill>
                  <a:schemeClr val="bg1"/>
                </a:solidFill>
              </a:rPr>
              <a:t>SAST</a:t>
            </a:r>
            <a:endParaRPr lang="es-AR" dirty="0">
              <a:solidFill>
                <a:schemeClr val="bg1"/>
              </a:solidFill>
            </a:endParaRPr>
          </a:p>
        </p:txBody>
      </p:sp>
      <p:cxnSp>
        <p:nvCxnSpPr>
          <p:cNvPr id="31" name="Conector recto de flecha 30">
            <a:extLst>
              <a:ext uri="{FF2B5EF4-FFF2-40B4-BE49-F238E27FC236}">
                <a16:creationId xmlns:a16="http://schemas.microsoft.com/office/drawing/2014/main" id="{C156B952-4F60-4EBC-B8CF-3057F8288BCA}"/>
              </a:ext>
            </a:extLst>
          </p:cNvPr>
          <p:cNvCxnSpPr>
            <a:cxnSpLocks/>
          </p:cNvCxnSpPr>
          <p:nvPr/>
        </p:nvCxnSpPr>
        <p:spPr>
          <a:xfrm>
            <a:off x="5169968" y="5335374"/>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015663"/>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de código y el orquestador consolida los resultados</a:t>
            </a:r>
          </a:p>
          <a:p>
            <a:pPr marL="342900" indent="-342900">
              <a:buFont typeface="Arial" panose="020B0604020202020204" pitchFamily="34" charset="0"/>
              <a:buChar char="•"/>
            </a:pPr>
            <a:r>
              <a:rPr lang="es-AR" sz="2000" dirty="0" err="1">
                <a:solidFill>
                  <a:schemeClr val="bg1"/>
                </a:solidFill>
              </a:rPr>
              <a:t>SAST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a:t>
            </a:r>
          </a:p>
          <a:p>
            <a:pPr marL="342900" indent="-342900">
              <a:buFont typeface="Arial" panose="020B0604020202020204" pitchFamily="34" charset="0"/>
              <a:buChar char="•"/>
            </a:pPr>
            <a:r>
              <a:rPr lang="es-AR" sz="2000" dirty="0">
                <a:solidFill>
                  <a:schemeClr val="bg1"/>
                </a:solidFill>
              </a:rPr>
              <a:t>Posibilidad de escritura de reglas con </a:t>
            </a:r>
            <a:r>
              <a:rPr lang="es-AR" sz="2000" dirty="0" err="1">
                <a:solidFill>
                  <a:schemeClr val="bg1"/>
                </a:solidFill>
              </a:rPr>
              <a:t>Sonarqube</a:t>
            </a:r>
            <a:endParaRPr lang="es-AR" sz="2000" dirty="0">
              <a:solidFill>
                <a:schemeClr val="bg1"/>
              </a:solidFill>
            </a:endParaRPr>
          </a:p>
        </p:txBody>
      </p:sp>
      <p:sp>
        <p:nvSpPr>
          <p:cNvPr id="3" name="Rectángulo 2">
            <a:extLst>
              <a:ext uri="{FF2B5EF4-FFF2-40B4-BE49-F238E27FC236}">
                <a16:creationId xmlns:a16="http://schemas.microsoft.com/office/drawing/2014/main" id="{2A785B96-C0F4-47D0-8132-F8B9EF1752C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647692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35" name="CuadroTexto 34">
            <a:extLst>
              <a:ext uri="{FF2B5EF4-FFF2-40B4-BE49-F238E27FC236}">
                <a16:creationId xmlns:a16="http://schemas.microsoft.com/office/drawing/2014/main" id="{B8E4A48A-B250-4DAA-8B8B-89325CDE2B9A}"/>
              </a:ext>
            </a:extLst>
          </p:cNvPr>
          <p:cNvSpPr txBox="1"/>
          <p:nvPr/>
        </p:nvSpPr>
        <p:spPr>
          <a:xfrm>
            <a:off x="3562278" y="2864590"/>
            <a:ext cx="3534512" cy="369332"/>
          </a:xfrm>
          <a:prstGeom prst="rect">
            <a:avLst/>
          </a:prstGeom>
          <a:noFill/>
        </p:spPr>
        <p:txBody>
          <a:bodyPr wrap="square" rtlCol="0">
            <a:spAutoFit/>
          </a:bodyPr>
          <a:lstStyle/>
          <a:p>
            <a:r>
              <a:rPr lang="es-AR" dirty="0">
                <a:solidFill>
                  <a:schemeClr val="bg1"/>
                </a:solidFill>
              </a:rPr>
              <a:t>1. Post </a:t>
            </a:r>
            <a:r>
              <a:rPr lang="es-AR" dirty="0" err="1">
                <a:solidFill>
                  <a:schemeClr val="bg1"/>
                </a:solidFill>
              </a:rPr>
              <a:t>SAST</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36" name="Conector recto de flecha 35">
            <a:extLst>
              <a:ext uri="{FF2B5EF4-FFF2-40B4-BE49-F238E27FC236}">
                <a16:creationId xmlns:a16="http://schemas.microsoft.com/office/drawing/2014/main" id="{E08B84C1-FD86-457C-BF18-DCD65D7165A0}"/>
              </a:ext>
            </a:extLst>
          </p:cNvPr>
          <p:cNvCxnSpPr>
            <a:cxnSpLocks/>
          </p:cNvCxnSpPr>
          <p:nvPr/>
        </p:nvCxnSpPr>
        <p:spPr>
          <a:xfrm>
            <a:off x="3562279" y="3454490"/>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F0C96F33-AAB3-469B-BE9B-959399F96512}"/>
              </a:ext>
            </a:extLst>
          </p:cNvPr>
          <p:cNvSpPr txBox="1"/>
          <p:nvPr/>
        </p:nvSpPr>
        <p:spPr>
          <a:xfrm>
            <a:off x="3622019" y="3741611"/>
            <a:ext cx="2805818" cy="369332"/>
          </a:xfrm>
          <a:prstGeom prst="rect">
            <a:avLst/>
          </a:prstGeom>
          <a:noFill/>
        </p:spPr>
        <p:txBody>
          <a:bodyPr wrap="square" rtlCol="0">
            <a:spAutoFit/>
          </a:bodyPr>
          <a:lstStyle/>
          <a:p>
            <a:r>
              <a:rPr lang="es-AR" dirty="0">
                <a:solidFill>
                  <a:schemeClr val="bg1"/>
                </a:solidFill>
              </a:rPr>
              <a:t>2. Do </a:t>
            </a:r>
            <a:r>
              <a:rPr lang="es-AR" dirty="0" err="1">
                <a:solidFill>
                  <a:schemeClr val="bg1"/>
                </a:solidFill>
              </a:rPr>
              <a:t>DAST</a:t>
            </a:r>
            <a:endParaRPr lang="es-AR" dirty="0">
              <a:solidFill>
                <a:schemeClr val="bg1"/>
              </a:solidFill>
            </a:endParaRPr>
          </a:p>
        </p:txBody>
      </p:sp>
      <p:cxnSp>
        <p:nvCxnSpPr>
          <p:cNvPr id="38" name="Conector recto de flecha 37">
            <a:extLst>
              <a:ext uri="{FF2B5EF4-FFF2-40B4-BE49-F238E27FC236}">
                <a16:creationId xmlns:a16="http://schemas.microsoft.com/office/drawing/2014/main" id="{6F1FE07C-0B17-406D-9F9C-1B7F64077CA0}"/>
              </a:ext>
            </a:extLst>
          </p:cNvPr>
          <p:cNvCxnSpPr>
            <a:cxnSpLocks/>
          </p:cNvCxnSpPr>
          <p:nvPr/>
        </p:nvCxnSpPr>
        <p:spPr>
          <a:xfrm>
            <a:off x="3562278" y="4324567"/>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73B3DFD9-A0A8-4CCB-AA43-E25A7F26048A}"/>
              </a:ext>
            </a:extLst>
          </p:cNvPr>
          <p:cNvCxnSpPr>
            <a:cxnSpLocks/>
          </p:cNvCxnSpPr>
          <p:nvPr/>
        </p:nvCxnSpPr>
        <p:spPr>
          <a:xfrm>
            <a:off x="7757347" y="3941320"/>
            <a:ext cx="20172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F26E35F-E8DC-42C8-ABB5-9CD36ADD5AED}"/>
              </a:ext>
            </a:extLst>
          </p:cNvPr>
          <p:cNvSpPr txBox="1"/>
          <p:nvPr/>
        </p:nvSpPr>
        <p:spPr>
          <a:xfrm>
            <a:off x="7505601" y="3249715"/>
            <a:ext cx="280581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Scan</a:t>
            </a:r>
            <a:r>
              <a:rPr lang="es-AR" dirty="0">
                <a:solidFill>
                  <a:schemeClr val="bg1"/>
                </a:solidFill>
              </a:rPr>
              <a:t> </a:t>
            </a:r>
            <a:r>
              <a:rPr lang="es-AR" dirty="0" err="1">
                <a:solidFill>
                  <a:schemeClr val="bg1"/>
                </a:solidFill>
              </a:rPr>
              <a:t>DAST</a:t>
            </a:r>
            <a:endParaRPr lang="es-AR" dirty="0">
              <a:solidFill>
                <a:schemeClr val="bg1"/>
              </a:solidFill>
            </a:endParaRPr>
          </a:p>
        </p:txBody>
      </p:sp>
      <p:sp>
        <p:nvSpPr>
          <p:cNvPr id="51" name="CuadroTexto 50">
            <a:extLst>
              <a:ext uri="{FF2B5EF4-FFF2-40B4-BE49-F238E27FC236}">
                <a16:creationId xmlns:a16="http://schemas.microsoft.com/office/drawing/2014/main" id="{E8699420-CDFA-4534-AB96-D67CF82CFBA3}"/>
              </a:ext>
            </a:extLst>
          </p:cNvPr>
          <p:cNvSpPr txBox="1"/>
          <p:nvPr/>
        </p:nvSpPr>
        <p:spPr>
          <a:xfrm>
            <a:off x="3562278" y="4753154"/>
            <a:ext cx="2805818" cy="369332"/>
          </a:xfrm>
          <a:prstGeom prst="rect">
            <a:avLst/>
          </a:prstGeom>
          <a:noFill/>
        </p:spPr>
        <p:txBody>
          <a:bodyPr wrap="square" rtlCol="0">
            <a:spAutoFit/>
          </a:bodyPr>
          <a:lstStyle/>
          <a:p>
            <a:r>
              <a:rPr lang="es-AR" dirty="0">
                <a:solidFill>
                  <a:schemeClr val="bg1"/>
                </a:solidFill>
              </a:rPr>
              <a:t>4. </a:t>
            </a:r>
            <a:r>
              <a:rPr lang="es-AR" dirty="0" err="1">
                <a:solidFill>
                  <a:schemeClr val="bg1"/>
                </a:solidFill>
              </a:rPr>
              <a:t>Destroy</a:t>
            </a:r>
            <a:endParaRPr lang="es-AR" dirty="0">
              <a:solidFill>
                <a:schemeClr val="bg1"/>
              </a:solidFill>
            </a:endParaRPr>
          </a:p>
        </p:txBody>
      </p:sp>
      <p:cxnSp>
        <p:nvCxnSpPr>
          <p:cNvPr id="52" name="Conector recto de flecha 51">
            <a:extLst>
              <a:ext uri="{FF2B5EF4-FFF2-40B4-BE49-F238E27FC236}">
                <a16:creationId xmlns:a16="http://schemas.microsoft.com/office/drawing/2014/main" id="{48D40F22-90B2-4B11-B4D5-BE9B3979F195}"/>
              </a:ext>
            </a:extLst>
          </p:cNvPr>
          <p:cNvCxnSpPr>
            <a:cxnSpLocks/>
          </p:cNvCxnSpPr>
          <p:nvPr/>
        </p:nvCxnSpPr>
        <p:spPr>
          <a:xfrm>
            <a:off x="1331240" y="5378114"/>
            <a:ext cx="9413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41" y="2812555"/>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a:extLst>
              <a:ext uri="{FF2B5EF4-FFF2-40B4-BE49-F238E27FC236}">
                <a16:creationId xmlns:a16="http://schemas.microsoft.com/office/drawing/2014/main" id="{37CEC1EC-306A-46D3-B171-9CA643FE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962" y="3204923"/>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51" descr="Data Server Icon of Isometric style - Available in SVG, PNG, EPS ...">
            <a:extLst>
              <a:ext uri="{FF2B5EF4-FFF2-40B4-BE49-F238E27FC236}">
                <a16:creationId xmlns:a16="http://schemas.microsoft.com/office/drawing/2014/main" id="{9535AA33-B96D-4D74-92F2-D453E4F3C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39" y="2800567"/>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o 40">
            <a:extLst>
              <a:ext uri="{FF2B5EF4-FFF2-40B4-BE49-F238E27FC236}">
                <a16:creationId xmlns:a16="http://schemas.microsoft.com/office/drawing/2014/main" id="{B5D3A5C8-DE53-47B1-9DC9-5BF46EDFEFF2}"/>
              </a:ext>
            </a:extLst>
          </p:cNvPr>
          <p:cNvGrpSpPr/>
          <p:nvPr/>
        </p:nvGrpSpPr>
        <p:grpSpPr>
          <a:xfrm>
            <a:off x="5165417" y="3358744"/>
            <a:ext cx="2310219" cy="1588637"/>
            <a:chOff x="3428694" y="4452118"/>
            <a:chExt cx="1572663" cy="1154112"/>
          </a:xfrm>
        </p:grpSpPr>
        <p:sp>
          <p:nvSpPr>
            <p:cNvPr id="43" name="CuadroTexto 42">
              <a:extLst>
                <a:ext uri="{FF2B5EF4-FFF2-40B4-BE49-F238E27FC236}">
                  <a16:creationId xmlns:a16="http://schemas.microsoft.com/office/drawing/2014/main" id="{82B5EBB5-F473-4F28-BFA6-EAE7AB5062F6}"/>
                </a:ext>
              </a:extLst>
            </p:cNvPr>
            <p:cNvSpPr txBox="1"/>
            <p:nvPr/>
          </p:nvSpPr>
          <p:spPr>
            <a:xfrm>
              <a:off x="3428694" y="5337918"/>
              <a:ext cx="1572663" cy="268312"/>
            </a:xfrm>
            <a:prstGeom prst="rect">
              <a:avLst/>
            </a:prstGeom>
            <a:noFill/>
          </p:spPr>
          <p:txBody>
            <a:bodyPr wrap="square">
              <a:spAutoFit/>
            </a:bodyPr>
            <a:lstStyle/>
            <a:p>
              <a:endParaRPr lang="es-AR" dirty="0">
                <a:solidFill>
                  <a:schemeClr val="bg1"/>
                </a:solidFill>
              </a:endParaRPr>
            </a:p>
          </p:txBody>
        </p:sp>
        <p:pic>
          <p:nvPicPr>
            <p:cNvPr id="42" name="Picture 4">
              <a:extLst>
                <a:ext uri="{FF2B5EF4-FFF2-40B4-BE49-F238E27FC236}">
                  <a16:creationId xmlns:a16="http://schemas.microsoft.com/office/drawing/2014/main" id="{CDA83547-3BD1-4899-ADF7-1D5C254F7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51" descr="Data Server Icon of Isometric style - Available in SVG, PNG, EPS ...">
            <a:extLst>
              <a:ext uri="{FF2B5EF4-FFF2-40B4-BE49-F238E27FC236}">
                <a16:creationId xmlns:a16="http://schemas.microsoft.com/office/drawing/2014/main" id="{517E7878-5C31-4730-863F-93494512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807" y="2831919"/>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upo 45">
            <a:extLst>
              <a:ext uri="{FF2B5EF4-FFF2-40B4-BE49-F238E27FC236}">
                <a16:creationId xmlns:a16="http://schemas.microsoft.com/office/drawing/2014/main" id="{46109518-8152-43CE-A2C1-59C0B9A53C60}"/>
              </a:ext>
            </a:extLst>
          </p:cNvPr>
          <p:cNvGrpSpPr/>
          <p:nvPr/>
        </p:nvGrpSpPr>
        <p:grpSpPr>
          <a:xfrm>
            <a:off x="10098774" y="3356120"/>
            <a:ext cx="1291080" cy="1269284"/>
            <a:chOff x="9699813" y="3155636"/>
            <a:chExt cx="1460305" cy="1602827"/>
          </a:xfrm>
        </p:grpSpPr>
        <p:pic>
          <p:nvPicPr>
            <p:cNvPr id="47" name="Picture 41" descr="Kubernetes - Wikipedia">
              <a:extLst>
                <a:ext uri="{FF2B5EF4-FFF2-40B4-BE49-F238E27FC236}">
                  <a16:creationId xmlns:a16="http://schemas.microsoft.com/office/drawing/2014/main" id="{0B43808C-43B7-4876-9609-F9695C27E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
              <a:extLst>
                <a:ext uri="{FF2B5EF4-FFF2-40B4-BE49-F238E27FC236}">
                  <a16:creationId xmlns:a16="http://schemas.microsoft.com/office/drawing/2014/main" id="{6BC1B112-AC25-4FA4-BCF9-CAE15981F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10" name="Rectángulo 9">
            <a:extLst>
              <a:ext uri="{FF2B5EF4-FFF2-40B4-BE49-F238E27FC236}">
                <a16:creationId xmlns:a16="http://schemas.microsoft.com/office/drawing/2014/main" id="{1677C85D-EA35-4700-B49F-249B331DDA7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1" name="CuadroTexto 10">
            <a:extLst>
              <a:ext uri="{FF2B5EF4-FFF2-40B4-BE49-F238E27FC236}">
                <a16:creationId xmlns:a16="http://schemas.microsoft.com/office/drawing/2014/main" id="{DF83C8F6-9A6B-4BED-8BEC-6A312B658372}"/>
              </a:ext>
            </a:extLst>
          </p:cNvPr>
          <p:cNvSpPr txBox="1"/>
          <p:nvPr/>
        </p:nvSpPr>
        <p:spPr>
          <a:xfrm>
            <a:off x="91674" y="1701543"/>
            <a:ext cx="10007100" cy="707886"/>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dinámico y el orquestador consolida los resultados</a:t>
            </a:r>
          </a:p>
          <a:p>
            <a:pPr marL="342900" indent="-342900">
              <a:buFont typeface="Arial" panose="020B0604020202020204" pitchFamily="34" charset="0"/>
              <a:buChar char="•"/>
            </a:pPr>
            <a:r>
              <a:rPr lang="es-AR" sz="2000" dirty="0" err="1">
                <a:solidFill>
                  <a:schemeClr val="bg1"/>
                </a:solidFill>
              </a:rPr>
              <a:t>DAST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 como Nessus y </a:t>
            </a:r>
            <a:r>
              <a:rPr lang="es-AR" sz="2000" dirty="0" err="1">
                <a:solidFill>
                  <a:schemeClr val="bg1"/>
                </a:solidFill>
              </a:rPr>
              <a:t>Acunetix</a:t>
            </a:r>
            <a:endParaRPr lang="es-AR" sz="2000" dirty="0">
              <a:solidFill>
                <a:schemeClr val="bg1"/>
              </a:solidFill>
            </a:endParaRPr>
          </a:p>
        </p:txBody>
      </p:sp>
    </p:spTree>
    <p:extLst>
      <p:ext uri="{BB962C8B-B14F-4D97-AF65-F5344CB8AC3E}">
        <p14:creationId xmlns:p14="http://schemas.microsoft.com/office/powerpoint/2010/main" val="349164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Consolidación de vulnerabilidades en una única base de datos</a:t>
            </a:r>
          </a:p>
          <a:p>
            <a:pPr marL="342900" indent="-342900">
              <a:buFont typeface="Arial" panose="020B0604020202020204" pitchFamily="34" charset="0"/>
              <a:buChar char="•"/>
            </a:pPr>
            <a:r>
              <a:rPr lang="es-AR" sz="2000" dirty="0">
                <a:solidFill>
                  <a:schemeClr val="bg1"/>
                </a:solidFill>
              </a:rPr>
              <a:t>Consulta de resultados en </a:t>
            </a:r>
            <a:r>
              <a:rPr lang="es-AR" sz="2000" dirty="0" err="1">
                <a:solidFill>
                  <a:schemeClr val="bg1"/>
                </a:solidFill>
              </a:rPr>
              <a:t>dashboards</a:t>
            </a:r>
            <a:r>
              <a:rPr lang="es-AR" sz="2000" dirty="0">
                <a:solidFill>
                  <a:schemeClr val="bg1"/>
                </a:solidFill>
              </a:rPr>
              <a:t> personalizables</a:t>
            </a:r>
          </a:p>
          <a:p>
            <a:pPr marL="342900" indent="-342900">
              <a:buFont typeface="Arial" panose="020B0604020202020204" pitchFamily="34" charset="0"/>
              <a:buChar char="•"/>
            </a:pPr>
            <a:r>
              <a:rPr lang="es-AR" sz="2000" dirty="0">
                <a:solidFill>
                  <a:schemeClr val="bg1"/>
                </a:solidFill>
              </a:rPr>
              <a:t>Creación de tickets</a:t>
            </a:r>
          </a:p>
          <a:p>
            <a:pPr marL="342900" indent="-342900">
              <a:buFont typeface="Arial" panose="020B0604020202020204" pitchFamily="34" charset="0"/>
              <a:buChar char="•"/>
            </a:pPr>
            <a:r>
              <a:rPr lang="es-AR" sz="2000" dirty="0">
                <a:solidFill>
                  <a:schemeClr val="bg1"/>
                </a:solidFill>
              </a:rPr>
              <a:t>Notificaciones en tiempo real</a:t>
            </a:r>
          </a:p>
        </p:txBody>
      </p: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82" y="2949574"/>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3AB618AB-A5C2-46F5-89F6-CE064E918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595" y="3636524"/>
            <a:ext cx="844334" cy="989486"/>
          </a:xfrm>
          <a:prstGeom prst="rect">
            <a:avLst/>
          </a:prstGeom>
          <a:noFill/>
          <a:extLst>
            <a:ext uri="{909E8E84-426E-40DD-AFC4-6F175D3DCCD1}">
              <a14:hiddenFill xmlns:a14="http://schemas.microsoft.com/office/drawing/2010/main">
                <a:solidFill>
                  <a:srgbClr val="FFFFFF"/>
                </a:solidFill>
              </a14:hiddenFill>
            </a:ext>
          </a:extLst>
        </p:spPr>
      </p:pic>
      <p:sp>
        <p:nvSpPr>
          <p:cNvPr id="62" name="CuadroTexto 61">
            <a:extLst>
              <a:ext uri="{FF2B5EF4-FFF2-40B4-BE49-F238E27FC236}">
                <a16:creationId xmlns:a16="http://schemas.microsoft.com/office/drawing/2014/main" id="{25022FA4-6511-42D6-8A54-B367177BD64D}"/>
              </a:ext>
            </a:extLst>
          </p:cNvPr>
          <p:cNvSpPr txBox="1"/>
          <p:nvPr/>
        </p:nvSpPr>
        <p:spPr>
          <a:xfrm>
            <a:off x="7159189" y="2566662"/>
            <a:ext cx="1910038" cy="369332"/>
          </a:xfrm>
          <a:prstGeom prst="rect">
            <a:avLst/>
          </a:prstGeom>
          <a:noFill/>
        </p:spPr>
        <p:txBody>
          <a:bodyPr wrap="square" rtlCol="0">
            <a:spAutoFit/>
          </a:bodyPr>
          <a:lstStyle/>
          <a:p>
            <a:pPr defTabSz="457200"/>
            <a:r>
              <a:rPr lang="es-AR" dirty="0">
                <a:solidFill>
                  <a:schemeClr val="bg1"/>
                </a:solidFill>
              </a:rPr>
              <a:t>1. </a:t>
            </a:r>
            <a:r>
              <a:rPr lang="es-AR" dirty="0" err="1">
                <a:solidFill>
                  <a:schemeClr val="bg1"/>
                </a:solidFill>
              </a:rPr>
              <a:t>Create</a:t>
            </a:r>
            <a:r>
              <a:rPr lang="es-AR" dirty="0">
                <a:solidFill>
                  <a:schemeClr val="bg1"/>
                </a:solidFill>
              </a:rPr>
              <a:t> Issues</a:t>
            </a:r>
          </a:p>
        </p:txBody>
      </p:sp>
      <p:cxnSp>
        <p:nvCxnSpPr>
          <p:cNvPr id="63" name="Conector recto de flecha 62">
            <a:extLst>
              <a:ext uri="{FF2B5EF4-FFF2-40B4-BE49-F238E27FC236}">
                <a16:creationId xmlns:a16="http://schemas.microsoft.com/office/drawing/2014/main" id="{1DC8A545-3676-43D7-8D05-D15FAE4BCBF7}"/>
              </a:ext>
            </a:extLst>
          </p:cNvPr>
          <p:cNvCxnSpPr>
            <a:cxnSpLocks/>
          </p:cNvCxnSpPr>
          <p:nvPr/>
        </p:nvCxnSpPr>
        <p:spPr>
          <a:xfrm>
            <a:off x="7291710" y="3509556"/>
            <a:ext cx="1650715" cy="0"/>
          </a:xfrm>
          <a:prstGeom prst="straightConnector1">
            <a:avLst/>
          </a:prstGeom>
          <a:noFill/>
          <a:ln w="9525" cap="rnd" cmpd="sng" algn="ctr">
            <a:solidFill>
              <a:sysClr val="window" lastClr="FFFFFF"/>
            </a:solidFill>
            <a:prstDash val="solid"/>
            <a:tailEnd type="triangle"/>
          </a:ln>
          <a:effectLst/>
        </p:spPr>
      </p:cxnSp>
      <p:cxnSp>
        <p:nvCxnSpPr>
          <p:cNvPr id="64" name="Conector recto de flecha 63">
            <a:extLst>
              <a:ext uri="{FF2B5EF4-FFF2-40B4-BE49-F238E27FC236}">
                <a16:creationId xmlns:a16="http://schemas.microsoft.com/office/drawing/2014/main" id="{205E54EC-8497-4D75-9704-C3B49C9C941F}"/>
              </a:ext>
            </a:extLst>
          </p:cNvPr>
          <p:cNvCxnSpPr>
            <a:cxnSpLocks/>
          </p:cNvCxnSpPr>
          <p:nvPr/>
        </p:nvCxnSpPr>
        <p:spPr>
          <a:xfrm>
            <a:off x="7368408" y="5249557"/>
            <a:ext cx="1650715" cy="0"/>
          </a:xfrm>
          <a:prstGeom prst="straightConnector1">
            <a:avLst/>
          </a:prstGeom>
          <a:noFill/>
          <a:ln w="9525" cap="rnd" cmpd="sng" algn="ctr">
            <a:solidFill>
              <a:sysClr val="window" lastClr="FFFFFF"/>
            </a:solidFill>
            <a:prstDash val="solid"/>
            <a:tailEnd type="triangle"/>
          </a:ln>
          <a:effectLst/>
        </p:spPr>
      </p:cxnSp>
      <p:sp>
        <p:nvSpPr>
          <p:cNvPr id="69" name="CuadroTexto 68">
            <a:extLst>
              <a:ext uri="{FF2B5EF4-FFF2-40B4-BE49-F238E27FC236}">
                <a16:creationId xmlns:a16="http://schemas.microsoft.com/office/drawing/2014/main" id="{C8DCB245-A12C-4B1C-9BB1-2F17FF1F8FDC}"/>
              </a:ext>
            </a:extLst>
          </p:cNvPr>
          <p:cNvSpPr txBox="1"/>
          <p:nvPr/>
        </p:nvSpPr>
        <p:spPr>
          <a:xfrm>
            <a:off x="7240636" y="4522324"/>
            <a:ext cx="1910038" cy="369332"/>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2. </a:t>
            </a:r>
            <a:r>
              <a:rPr lang="es-AR" dirty="0" err="1">
                <a:solidFill>
                  <a:schemeClr val="bg1"/>
                </a:solidFill>
                <a:latin typeface="+mn-lt"/>
              </a:rPr>
              <a:t>Feed</a:t>
            </a:r>
            <a:r>
              <a:rPr lang="es-AR" dirty="0">
                <a:solidFill>
                  <a:schemeClr val="bg1"/>
                </a:solidFill>
                <a:latin typeface="+mn-lt"/>
              </a:rPr>
              <a:t> </a:t>
            </a:r>
            <a:r>
              <a:rPr lang="es-AR" dirty="0" err="1">
                <a:solidFill>
                  <a:schemeClr val="bg1"/>
                </a:solidFill>
                <a:latin typeface="+mn-lt"/>
              </a:rPr>
              <a:t>Elastic</a:t>
            </a:r>
            <a:endParaRPr lang="es-AR" dirty="0">
              <a:solidFill>
                <a:schemeClr val="bg1"/>
              </a:solidFill>
              <a:latin typeface="+mn-lt"/>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123" y="2189998"/>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48" y="2704641"/>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113" y="4199299"/>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6902" y="5236683"/>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6669" y="4603494"/>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333FC65-7D2C-4DC8-A44B-619DCAE29521}"/>
              </a:ext>
            </a:extLst>
          </p:cNvPr>
          <p:cNvSpPr txBox="1"/>
          <p:nvPr/>
        </p:nvSpPr>
        <p:spPr>
          <a:xfrm>
            <a:off x="3401063" y="3645801"/>
            <a:ext cx="2735624" cy="646331"/>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3. Notificación de resultados</a:t>
            </a:r>
          </a:p>
        </p:txBody>
      </p:sp>
      <p:cxnSp>
        <p:nvCxnSpPr>
          <p:cNvPr id="17" name="Conector recto de flecha 16">
            <a:extLst>
              <a:ext uri="{FF2B5EF4-FFF2-40B4-BE49-F238E27FC236}">
                <a16:creationId xmlns:a16="http://schemas.microsoft.com/office/drawing/2014/main" id="{9D9C59A7-ED01-4FB6-BE0F-9A578DFA5BB1}"/>
              </a:ext>
            </a:extLst>
          </p:cNvPr>
          <p:cNvCxnSpPr>
            <a:cxnSpLocks/>
          </p:cNvCxnSpPr>
          <p:nvPr/>
        </p:nvCxnSpPr>
        <p:spPr>
          <a:xfrm flipH="1">
            <a:off x="3401063" y="4529223"/>
            <a:ext cx="1729607" cy="0"/>
          </a:xfrm>
          <a:prstGeom prst="straightConnector1">
            <a:avLst/>
          </a:prstGeom>
          <a:noFill/>
          <a:ln w="9525" cap="rnd" cmpd="sng" algn="ctr">
            <a:solidFill>
              <a:sysClr val="window" lastClr="FFFFFF"/>
            </a:solidFill>
            <a:prstDash val="solid"/>
            <a:tailEnd type="triangle"/>
          </a:ln>
          <a:effectLst/>
        </p:spPr>
      </p:cxnSp>
      <p:grpSp>
        <p:nvGrpSpPr>
          <p:cNvPr id="19" name="Grupo 18">
            <a:extLst>
              <a:ext uri="{FF2B5EF4-FFF2-40B4-BE49-F238E27FC236}">
                <a16:creationId xmlns:a16="http://schemas.microsoft.com/office/drawing/2014/main" id="{E905AC33-3927-4172-8B26-ABE36D9D1BC5}"/>
              </a:ext>
            </a:extLst>
          </p:cNvPr>
          <p:cNvGrpSpPr/>
          <p:nvPr/>
        </p:nvGrpSpPr>
        <p:grpSpPr>
          <a:xfrm>
            <a:off x="1783925" y="3833018"/>
            <a:ext cx="1402436" cy="1323439"/>
            <a:chOff x="52503" y="4631447"/>
            <a:chExt cx="1472714" cy="1518076"/>
          </a:xfrm>
        </p:grpSpPr>
        <p:pic>
          <p:nvPicPr>
            <p:cNvPr id="20" name="Picture 33" descr="Dear Microsoft | The Official Slack Blog">
              <a:extLst>
                <a:ext uri="{FF2B5EF4-FFF2-40B4-BE49-F238E27FC236}">
                  <a16:creationId xmlns:a16="http://schemas.microsoft.com/office/drawing/2014/main" id="{A7BC0C70-A23D-4F82-9A3F-60A22963D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6409"/>
            <a:stretch>
              <a:fillRect/>
            </a:stretch>
          </p:blipFill>
          <p:spPr bwMode="auto">
            <a:xfrm>
              <a:off x="279825" y="4631447"/>
              <a:ext cx="1245392" cy="15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1" name="Picture 43" descr="Microsoft Teams - Wikipedia, la enciclopedia libre">
              <a:extLst>
                <a:ext uri="{FF2B5EF4-FFF2-40B4-BE49-F238E27FC236}">
                  <a16:creationId xmlns:a16="http://schemas.microsoft.com/office/drawing/2014/main" id="{5147A87E-4A42-41DB-A22A-CDA13FBBFD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3" y="4833306"/>
              <a:ext cx="788635" cy="7334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ángulo 6">
            <a:extLst>
              <a:ext uri="{FF2B5EF4-FFF2-40B4-BE49-F238E27FC236}">
                <a16:creationId xmlns:a16="http://schemas.microsoft.com/office/drawing/2014/main" id="{B4C56B4B-0D44-4F7D-B53F-7F7D3285CEB8}"/>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92147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El “usuario” escribe código</a:t>
            </a:r>
          </a:p>
          <a:p>
            <a:pPr marL="342900" indent="-342900">
              <a:buFont typeface="Arial" panose="020B0604020202020204" pitchFamily="34" charset="0"/>
              <a:buChar char="•"/>
            </a:pPr>
            <a:r>
              <a:rPr lang="es-AR" sz="2000" dirty="0">
                <a:solidFill>
                  <a:schemeClr val="bg1"/>
                </a:solidFill>
              </a:rPr>
              <a:t>Consulta los tickets de las vulnerabilidades encontradas</a:t>
            </a:r>
          </a:p>
          <a:p>
            <a:pPr marL="342900" indent="-342900">
              <a:buFont typeface="Arial" panose="020B0604020202020204" pitchFamily="34" charset="0"/>
              <a:buChar char="•"/>
            </a:pPr>
            <a:r>
              <a:rPr lang="es-AR" sz="2000" dirty="0">
                <a:solidFill>
                  <a:schemeClr val="bg1"/>
                </a:solidFill>
              </a:rPr>
              <a:t>Recibe las notificaciones en tiempo real</a:t>
            </a:r>
          </a:p>
          <a:p>
            <a:pPr marL="342900" indent="-342900">
              <a:buFont typeface="Arial" panose="020B0604020202020204" pitchFamily="34" charset="0"/>
              <a:buChar char="•"/>
            </a:pPr>
            <a:r>
              <a:rPr lang="es-AR" sz="2000" dirty="0">
                <a:solidFill>
                  <a:schemeClr val="bg1"/>
                </a:solidFill>
              </a:rPr>
              <a:t>Consulta los </a:t>
            </a:r>
            <a:r>
              <a:rPr lang="es-AR" sz="2000" dirty="0" err="1">
                <a:solidFill>
                  <a:schemeClr val="bg1"/>
                </a:solidFill>
              </a:rPr>
              <a:t>dashboards</a:t>
            </a:r>
            <a:endParaRPr lang="es-AR" sz="2000" dirty="0">
              <a:solidFill>
                <a:schemeClr val="bg1"/>
              </a:solidFill>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776" y="225333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501" y="2767975"/>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766" y="426263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55" y="530001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322" y="4666828"/>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FC72E29F-A681-4D26-B141-585E1D4BD6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7" name="Picture 39">
            <a:extLst>
              <a:ext uri="{FF2B5EF4-FFF2-40B4-BE49-F238E27FC236}">
                <a16:creationId xmlns:a16="http://schemas.microsoft.com/office/drawing/2014/main" id="{755DDFEB-831B-43CD-8123-D240B9E1C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824" y="3654143"/>
            <a:ext cx="1038116" cy="10381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1" descr="Data Server Icon of Isometric style - Available in SVG, PNG, EPS ...">
            <a:extLst>
              <a:ext uri="{FF2B5EF4-FFF2-40B4-BE49-F238E27FC236}">
                <a16:creationId xmlns:a16="http://schemas.microsoft.com/office/drawing/2014/main" id="{9FDCE62B-DA59-4C69-B587-9EE15631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942" y="3386651"/>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9F167496-613C-4544-A7A5-52D91B18C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961" y="4426784"/>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0" descr="Como subir código a Github - Victor Robles | Victor Robles">
            <a:extLst>
              <a:ext uri="{FF2B5EF4-FFF2-40B4-BE49-F238E27FC236}">
                <a16:creationId xmlns:a16="http://schemas.microsoft.com/office/drawing/2014/main" id="{E5461BF5-733C-419C-BCAB-50E58D046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34" y="3486915"/>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ow to protect Bitbucket Server from potential SHA-1 collision attack">
            <a:extLst>
              <a:ext uri="{FF2B5EF4-FFF2-40B4-BE49-F238E27FC236}">
                <a16:creationId xmlns:a16="http://schemas.microsoft.com/office/drawing/2014/main" id="{DB8518C5-7D0E-4FA7-8CA2-C1A3A76AB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602" y="4598406"/>
            <a:ext cx="907763" cy="1039792"/>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ector recto de flecha 77">
            <a:extLst>
              <a:ext uri="{FF2B5EF4-FFF2-40B4-BE49-F238E27FC236}">
                <a16:creationId xmlns:a16="http://schemas.microsoft.com/office/drawing/2014/main" id="{EE7E9035-B0ED-457D-97BE-F3AEB35773BB}"/>
              </a:ext>
            </a:extLst>
          </p:cNvPr>
          <p:cNvCxnSpPr>
            <a:cxnSpLocks/>
          </p:cNvCxnSpPr>
          <p:nvPr/>
        </p:nvCxnSpPr>
        <p:spPr>
          <a:xfrm flipV="1">
            <a:off x="7733511" y="3654143"/>
            <a:ext cx="909990" cy="608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94E7C30F-91E6-4EF6-924F-18E4ED826B1B}"/>
              </a:ext>
            </a:extLst>
          </p:cNvPr>
          <p:cNvCxnSpPr>
            <a:cxnSpLocks/>
          </p:cNvCxnSpPr>
          <p:nvPr/>
        </p:nvCxnSpPr>
        <p:spPr>
          <a:xfrm flipH="1">
            <a:off x="6096000" y="4666828"/>
            <a:ext cx="9150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7790B30C-B8D3-48DD-BE4B-4FBFE7320677}"/>
              </a:ext>
            </a:extLst>
          </p:cNvPr>
          <p:cNvCxnSpPr>
            <a:cxnSpLocks/>
          </p:cNvCxnSpPr>
          <p:nvPr/>
        </p:nvCxnSpPr>
        <p:spPr>
          <a:xfrm>
            <a:off x="7689944" y="4684805"/>
            <a:ext cx="936206" cy="7406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209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pic>
        <p:nvPicPr>
          <p:cNvPr id="9" name="Imagen 8" descr="Captura de pantalla de un celular&#10;&#10;Descripción generada automáticamente">
            <a:extLst>
              <a:ext uri="{FF2B5EF4-FFF2-40B4-BE49-F238E27FC236}">
                <a16:creationId xmlns:a16="http://schemas.microsoft.com/office/drawing/2014/main" id="{665DD23B-305C-405D-9FE5-32A35940CB62}"/>
              </a:ext>
            </a:extLst>
          </p:cNvPr>
          <p:cNvPicPr>
            <a:picLocks noChangeAspect="1"/>
          </p:cNvPicPr>
          <p:nvPr/>
        </p:nvPicPr>
        <p:blipFill rotWithShape="1">
          <a:blip r:embed="rId2"/>
          <a:srcRect t="42126" r="53960"/>
          <a:stretch/>
        </p:blipFill>
        <p:spPr>
          <a:xfrm>
            <a:off x="139286" y="1205397"/>
            <a:ext cx="6221757" cy="3570691"/>
          </a:xfrm>
          <a:prstGeom prst="rect">
            <a:avLst/>
          </a:prstGeom>
          <a:ln>
            <a:solidFill>
              <a:schemeClr val="tx1"/>
            </a:solidFill>
          </a:ln>
        </p:spPr>
      </p:pic>
      <p:pic>
        <p:nvPicPr>
          <p:cNvPr id="15" name="Imagen 14" descr="Captura de pantalla de un celular&#10;&#10;Descripción generada automáticamente">
            <a:extLst>
              <a:ext uri="{FF2B5EF4-FFF2-40B4-BE49-F238E27FC236}">
                <a16:creationId xmlns:a16="http://schemas.microsoft.com/office/drawing/2014/main" id="{BDB3A594-09A6-41FC-9760-8549B629359E}"/>
              </a:ext>
            </a:extLst>
          </p:cNvPr>
          <p:cNvPicPr>
            <a:picLocks noChangeAspect="1"/>
          </p:cNvPicPr>
          <p:nvPr/>
        </p:nvPicPr>
        <p:blipFill rotWithShape="1">
          <a:blip r:embed="rId2"/>
          <a:srcRect l="45819" t="41739" b="1"/>
          <a:stretch/>
        </p:blipFill>
        <p:spPr>
          <a:xfrm>
            <a:off x="6433792" y="2912795"/>
            <a:ext cx="5618922" cy="3439879"/>
          </a:xfrm>
          <a:prstGeom prst="rect">
            <a:avLst/>
          </a:prstGeom>
          <a:ln>
            <a:solidFill>
              <a:schemeClr val="tx1"/>
            </a:solidFill>
          </a:ln>
        </p:spPr>
      </p:pic>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86110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11168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3" name="Imagen 2" descr="Captura de pantalla de un celular&#10;&#10;Descripción generada automáticamente">
            <a:extLst>
              <a:ext uri="{FF2B5EF4-FFF2-40B4-BE49-F238E27FC236}">
                <a16:creationId xmlns:a16="http://schemas.microsoft.com/office/drawing/2014/main" id="{9F3D2913-02EB-41DE-A1C3-BAE16AA23ADB}"/>
              </a:ext>
            </a:extLst>
          </p:cNvPr>
          <p:cNvPicPr>
            <a:picLocks noChangeAspect="1"/>
          </p:cNvPicPr>
          <p:nvPr/>
        </p:nvPicPr>
        <p:blipFill rotWithShape="1">
          <a:blip r:embed="rId2"/>
          <a:srcRect l="18426" b="59614"/>
          <a:stretch/>
        </p:blipFill>
        <p:spPr>
          <a:xfrm>
            <a:off x="410152" y="1952065"/>
            <a:ext cx="11371695" cy="3205283"/>
          </a:xfrm>
          <a:prstGeom prst="rect">
            <a:avLst/>
          </a:prstGeom>
          <a:ln>
            <a:solidFill>
              <a:schemeClr val="tx1"/>
            </a:solidFill>
          </a:ln>
        </p:spPr>
      </p:pic>
    </p:spTree>
    <p:extLst>
      <p:ext uri="{BB962C8B-B14F-4D97-AF65-F5344CB8AC3E}">
        <p14:creationId xmlns:p14="http://schemas.microsoft.com/office/powerpoint/2010/main" val="253408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Implementación</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17580612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del cliente – </a:t>
            </a:r>
            <a:r>
              <a:rPr lang="es-AR" sz="2000" b="1" dirty="0">
                <a:solidFill>
                  <a:schemeClr val="bg1"/>
                </a:solidFill>
              </a:rPr>
              <a:t>Servicio de consultoría</a:t>
            </a:r>
          </a:p>
        </p:txBody>
      </p:sp>
      <p:sp>
        <p:nvSpPr>
          <p:cNvPr id="6" name="CuadroTexto 5">
            <a:extLst>
              <a:ext uri="{FF2B5EF4-FFF2-40B4-BE49-F238E27FC236}">
                <a16:creationId xmlns:a16="http://schemas.microsoft.com/office/drawing/2014/main" id="{F9133526-B2C2-4269-8F7B-CB339B59320B}"/>
              </a:ext>
            </a:extLst>
          </p:cNvPr>
          <p:cNvSpPr txBox="1"/>
          <p:nvPr/>
        </p:nvSpPr>
        <p:spPr>
          <a:xfrm>
            <a:off x="91674" y="2351248"/>
            <a:ext cx="11201968" cy="1754326"/>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del cliente, pudiendo ser local o en la nube, pero administrada por el cliente.</a:t>
            </a:r>
          </a:p>
          <a:p>
            <a:pPr marL="342900" indent="-342900">
              <a:buFont typeface="Arial" panose="020B0604020202020204" pitchFamily="34" charset="0"/>
              <a:buChar char="•"/>
            </a:pPr>
            <a:r>
              <a:rPr lang="es-AR" dirty="0">
                <a:solidFill>
                  <a:schemeClr val="bg1"/>
                </a:solidFill>
              </a:rPr>
              <a:t>Trabajo en conjunto, transferencia de conocimiento.</a:t>
            </a:r>
          </a:p>
          <a:p>
            <a:pPr marL="342900" indent="-342900">
              <a:buFont typeface="Arial" panose="020B0604020202020204" pitchFamily="34" charset="0"/>
              <a:buChar char="•"/>
            </a:pPr>
            <a:r>
              <a:rPr lang="es-AR" dirty="0">
                <a:solidFill>
                  <a:schemeClr val="bg1"/>
                </a:solidFill>
              </a:rPr>
              <a:t>Capacitacion.</a:t>
            </a:r>
          </a:p>
          <a:p>
            <a:pPr marL="342900" indent="-342900">
              <a:buFont typeface="Arial" panose="020B0604020202020204" pitchFamily="34" charset="0"/>
              <a:buChar char="•"/>
            </a:pPr>
            <a:r>
              <a:rPr lang="es-AR" dirty="0">
                <a:solidFill>
                  <a:schemeClr val="bg1"/>
                </a:solidFill>
              </a:rPr>
              <a:t>Personalización en conjunto con el cliente.</a:t>
            </a:r>
          </a:p>
        </p:txBody>
      </p:sp>
      <p:sp>
        <p:nvSpPr>
          <p:cNvPr id="2" name="Rectángulo 1">
            <a:extLst>
              <a:ext uri="{FF2B5EF4-FFF2-40B4-BE49-F238E27FC236}">
                <a16:creationId xmlns:a16="http://schemas.microsoft.com/office/drawing/2014/main" id="{E6F3EB80-BE9F-4BD1-8D62-60E515AE3E69}"/>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489646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 Deloitte – </a:t>
            </a:r>
            <a:r>
              <a:rPr lang="es-AR" sz="2000" b="1" dirty="0">
                <a:solidFill>
                  <a:schemeClr val="bg1"/>
                </a:solidFill>
              </a:rPr>
              <a:t>Security Pipeline as a </a:t>
            </a:r>
            <a:r>
              <a:rPr lang="es-AR" sz="2000" b="1" dirty="0" err="1">
                <a:solidFill>
                  <a:schemeClr val="bg1"/>
                </a:solidFill>
              </a:rPr>
              <a:t>Service</a:t>
            </a:r>
            <a:endParaRPr lang="es-AR" sz="2000" b="1" dirty="0">
              <a:solidFill>
                <a:schemeClr val="bg1"/>
              </a:solidFill>
            </a:endParaRPr>
          </a:p>
        </p:txBody>
      </p:sp>
      <p:sp>
        <p:nvSpPr>
          <p:cNvPr id="7" name="CuadroTexto 6">
            <a:extLst>
              <a:ext uri="{FF2B5EF4-FFF2-40B4-BE49-F238E27FC236}">
                <a16:creationId xmlns:a16="http://schemas.microsoft.com/office/drawing/2014/main" id="{C0131C38-8433-4E08-9252-875AB548A829}"/>
              </a:ext>
            </a:extLst>
          </p:cNvPr>
          <p:cNvSpPr txBox="1"/>
          <p:nvPr/>
        </p:nvSpPr>
        <p:spPr>
          <a:xfrm>
            <a:off x="91674" y="2351248"/>
            <a:ext cx="11201968" cy="2031325"/>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 Deloitte. Podría utilizarse la infraestructura del cliente, pero el mantenimiento de las herramientas involucradas en el pipeline es responsabilidad de Deloitte.</a:t>
            </a:r>
          </a:p>
          <a:p>
            <a:pPr marL="342900" indent="-342900">
              <a:buFont typeface="Arial" panose="020B0604020202020204" pitchFamily="34" charset="0"/>
              <a:buChar char="•"/>
            </a:pPr>
            <a:r>
              <a:rPr lang="es-AR" dirty="0">
                <a:solidFill>
                  <a:schemeClr val="bg1"/>
                </a:solidFill>
              </a:rPr>
              <a:t>Personalización en base a los requerimientos del cliente</a:t>
            </a:r>
          </a:p>
          <a:p>
            <a:pPr marL="342900" indent="-342900">
              <a:buFont typeface="Arial" panose="020B0604020202020204" pitchFamily="34" charset="0"/>
              <a:buChar char="•"/>
            </a:pPr>
            <a:r>
              <a:rPr lang="es-AR" dirty="0">
                <a:solidFill>
                  <a:schemeClr val="bg1"/>
                </a:solidFill>
              </a:rPr>
              <a:t>Pipeline como servicio.</a:t>
            </a:r>
          </a:p>
          <a:p>
            <a:pPr marL="342900" indent="-342900">
              <a:buFont typeface="Arial" panose="020B0604020202020204" pitchFamily="34" charset="0"/>
              <a:buChar char="•"/>
            </a:pPr>
            <a:r>
              <a:rPr lang="es-AR" dirty="0">
                <a:solidFill>
                  <a:schemeClr val="bg1"/>
                </a:solidFill>
              </a:rPr>
              <a:t>Mantenimiento garantizado.</a:t>
            </a:r>
          </a:p>
          <a:p>
            <a:endParaRPr lang="es-AR" dirty="0">
              <a:solidFill>
                <a:schemeClr val="bg1"/>
              </a:solidFill>
            </a:endParaRPr>
          </a:p>
        </p:txBody>
      </p:sp>
      <p:sp>
        <p:nvSpPr>
          <p:cNvPr id="2" name="Rectángulo 1">
            <a:extLst>
              <a:ext uri="{FF2B5EF4-FFF2-40B4-BE49-F238E27FC236}">
                <a16:creationId xmlns:a16="http://schemas.microsoft.com/office/drawing/2014/main" id="{748B5F7E-668F-4146-AE1B-276FB375DD53}"/>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23903875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069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Problemática</a:t>
            </a:r>
          </a:p>
        </p:txBody>
      </p:sp>
      <p:pic>
        <p:nvPicPr>
          <p:cNvPr id="2050" name="Picture 2" descr="Problema - Qué es, problemas sociales, económicos y ambientales">
            <a:extLst>
              <a:ext uri="{FF2B5EF4-FFF2-40B4-BE49-F238E27FC236}">
                <a16:creationId xmlns:a16="http://schemas.microsoft.com/office/drawing/2014/main" id="{9FA5D2F8-1C76-49F3-B695-D085A812A940}"/>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097" r="19034"/>
          <a:stretch/>
        </p:blipFill>
        <p:spPr bwMode="auto">
          <a:xfrm>
            <a:off x="494049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5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Problemática</a:t>
            </a:r>
            <a:br>
              <a:rPr lang="es-PE" dirty="0"/>
            </a:br>
            <a:r>
              <a:rPr lang="es-PE" sz="1600" dirty="0"/>
              <a:t> </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6E2E5800-688C-4381-8A71-738E5C4FF766}"/>
              </a:ext>
            </a:extLst>
          </p:cNvPr>
          <p:cNvSpPr/>
          <p:nvPr/>
        </p:nvSpPr>
        <p:spPr bwMode="gray">
          <a:xfrm>
            <a:off x="1464366" y="2521157"/>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seguro de desarrollo de software (S-</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SDLC</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es una combinación de actividades que integran la seguridad como un componente crítico en el ciclo de vida de desarrollo de software, comprendiendo todas las etapas y procesos involucrados en el desarrollo. </a:t>
            </a:r>
          </a:p>
        </p:txBody>
      </p:sp>
      <p:sp>
        <p:nvSpPr>
          <p:cNvPr id="7" name="Rounded Rectangle 56">
            <a:extLst>
              <a:ext uri="{FF2B5EF4-FFF2-40B4-BE49-F238E27FC236}">
                <a16:creationId xmlns:a16="http://schemas.microsoft.com/office/drawing/2014/main" id="{5D73DF27-03FC-4CFE-8CE8-3AA96439087B}"/>
              </a:ext>
            </a:extLst>
          </p:cNvPr>
          <p:cNvSpPr/>
          <p:nvPr/>
        </p:nvSpPr>
        <p:spPr bwMode="gray">
          <a:xfrm>
            <a:off x="1464366" y="1160240"/>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Las aplicaciones son el blanco principal de los atacantes.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de desarrollo software que no contemple procesos de seguridad, generará software vulnerable</a:t>
            </a:r>
          </a:p>
        </p:txBody>
      </p:sp>
      <p:sp>
        <p:nvSpPr>
          <p:cNvPr id="8" name="Rounded Rectangle 56">
            <a:extLst>
              <a:ext uri="{FF2B5EF4-FFF2-40B4-BE49-F238E27FC236}">
                <a16:creationId xmlns:a16="http://schemas.microsoft.com/office/drawing/2014/main" id="{960A13F7-0884-41D2-8CA5-7C1C83BC4026}"/>
              </a:ext>
            </a:extLst>
          </p:cNvPr>
          <p:cNvSpPr/>
          <p:nvPr/>
        </p:nvSpPr>
        <p:spPr bwMode="gray">
          <a:xfrm>
            <a:off x="1464366" y="3908452"/>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 Análisis de código permite la detección temprana de vulnerabilidades, incluso antes que el código llegue a ser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deployado</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Rounded Rectangle 56">
            <a:extLst>
              <a:ext uri="{FF2B5EF4-FFF2-40B4-BE49-F238E27FC236}">
                <a16:creationId xmlns:a16="http://schemas.microsoft.com/office/drawing/2014/main" id="{3C0F276D-C863-41AA-9459-74EBE209E667}"/>
              </a:ext>
            </a:extLst>
          </p:cNvPr>
          <p:cNvSpPr/>
          <p:nvPr/>
        </p:nvSpPr>
        <p:spPr bwMode="gray">
          <a:xfrm>
            <a:off x="1464366" y="5269369"/>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 tareas de seguridad brindan la posibilidad aplicar controles y garantizar el cumplimientos de los mismos.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del análisis de código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SAST</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garantiza poder integrarlo en metodologías de desarrollo moderno, Agile y DevOps.</a:t>
            </a:r>
          </a:p>
        </p:txBody>
      </p:sp>
    </p:spTree>
    <p:extLst>
      <p:ext uri="{BB962C8B-B14F-4D97-AF65-F5344CB8AC3E}">
        <p14:creationId xmlns:p14="http://schemas.microsoft.com/office/powerpoint/2010/main" val="1630317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2">
            <a:grayscl/>
            <a:extLst>
              <a:ext uri="{28A0092B-C50C-407E-A947-70E740481C1C}">
                <a14:useLocalDpi xmlns:a14="http://schemas.microsoft.com/office/drawing/2010/main" val="0"/>
              </a:ext>
            </a:extLst>
          </a:blip>
          <a:srcRect l="11927" t="1523" r="28528" b="18691"/>
          <a:stretch/>
        </p:blipFill>
        <p:spPr>
          <a:xfrm>
            <a:off x="4876800" y="0"/>
            <a:ext cx="7315200" cy="6858000"/>
          </a:xfrm>
          <a:prstGeom prst="rect">
            <a:avLst/>
          </a:prstGeom>
        </p:spPr>
      </p:pic>
      <p:sp>
        <p:nvSpPr>
          <p:cNvPr id="8" name="Title 7"/>
          <p:cNvSpPr>
            <a:spLocks noGrp="1"/>
          </p:cNvSpPr>
          <p:nvPr>
            <p:ph type="title"/>
          </p:nvPr>
        </p:nvSpPr>
        <p:spPr/>
        <p:txBody>
          <a:bodyPr/>
          <a:lstStyle/>
          <a:p>
            <a:r>
              <a:rPr lang="es-PE" dirty="0"/>
              <a:t>Solución</a:t>
            </a:r>
          </a:p>
        </p:txBody>
      </p:sp>
    </p:spTree>
    <p:extLst>
      <p:ext uri="{BB962C8B-B14F-4D97-AF65-F5344CB8AC3E}">
        <p14:creationId xmlns:p14="http://schemas.microsoft.com/office/powerpoint/2010/main" val="3874682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p>
        </p:txBody>
      </p:sp>
      <p:sp>
        <p:nvSpPr>
          <p:cNvPr id="95" name="Rounded Rectangle 56">
            <a:extLst>
              <a:ext uri="{FF2B5EF4-FFF2-40B4-BE49-F238E27FC236}">
                <a16:creationId xmlns:a16="http://schemas.microsoft.com/office/drawing/2014/main" id="{3FF0B753-0612-5446-880A-61AABE1FEE6D}"/>
              </a:ext>
            </a:extLst>
          </p:cNvPr>
          <p:cNvSpPr/>
          <p:nvPr/>
        </p:nvSpPr>
        <p:spPr bwMode="gray">
          <a:xfrm>
            <a:off x="451490" y="1349498"/>
            <a:ext cx="6408073"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Implementación de un Pipeline o adaptación de uno existente, con el objetivo de que en cada iteración </a:t>
            </a:r>
            <a:r>
              <a:rPr lang="es-AR" sz="1400" i="1" kern="0" dirty="0">
                <a:solidFill>
                  <a:prstClr val="white"/>
                </a:solidFill>
                <a:latin typeface="Open Sans" panose="020B0606030504020204" pitchFamily="34" charset="0"/>
              </a:rPr>
              <a:t>(o algunas seleccionadas específicamente</a:t>
            </a:r>
            <a:r>
              <a:rPr lang="es-AR" sz="1400" kern="0" dirty="0">
                <a:solidFill>
                  <a:prstClr val="white"/>
                </a:solidFill>
                <a:latin typeface="Open Sans" panose="020B0606030504020204" pitchFamily="34" charset="0"/>
              </a:rPr>
              <a:t>) se aseguren la ejecución de procesos de seguridad, como el Análisis de Código y opcionalmente otros. (</a:t>
            </a:r>
            <a:r>
              <a:rPr lang="es-AR" sz="1400" i="1" kern="0" dirty="0">
                <a:solidFill>
                  <a:prstClr val="white"/>
                </a:solidFill>
                <a:latin typeface="Open Sans" panose="020B0606030504020204" pitchFamily="34" charset="0"/>
              </a:rPr>
              <a:t>como el Análisis Dinámico</a:t>
            </a:r>
            <a:r>
              <a:rPr lang="es-AR" sz="1400" kern="0" dirty="0">
                <a:solidFill>
                  <a:prstClr val="white"/>
                </a:solidFill>
                <a:latin typeface="Open Sans" panose="020B0606030504020204" pitchFamily="34" charset="0"/>
              </a:rPr>
              <a:t>)</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Rounded Rectangle 56">
            <a:extLst>
              <a:ext uri="{FF2B5EF4-FFF2-40B4-BE49-F238E27FC236}">
                <a16:creationId xmlns:a16="http://schemas.microsoft.com/office/drawing/2014/main" id="{711C021B-475F-3F49-9F20-0B6F4DE717AF}"/>
              </a:ext>
            </a:extLst>
          </p:cNvPr>
          <p:cNvSpPr/>
          <p:nvPr/>
        </p:nvSpPr>
        <p:spPr bwMode="gray">
          <a:xfrm>
            <a:off x="2438236" y="3306418"/>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Los procesos de seguridad garantizaran un temprano análisis con el objetivo de detección de vulnerabilidad y debilidades en las  aplicaciones, incluso bajo ciertas circunstancias (</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uso de </a:t>
            </a:r>
            <a:r>
              <a:rPr lang="es-PE" sz="1400" i="1"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IaC</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o uso de Análisis Dinámico</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detección de vulnerabilidades sobre la infraestructura que soportan a  las aplicaciones.</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9E881E85-9839-4E3F-911B-DA0A1DF56692}"/>
              </a:ext>
            </a:extLst>
          </p:cNvPr>
          <p:cNvSpPr/>
          <p:nvPr/>
        </p:nvSpPr>
        <p:spPr bwMode="gray">
          <a:xfrm>
            <a:off x="4247158" y="5233594"/>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Centralización de las vulnerabilidad facilitando el seguimiento y gestión de las mismas. Otorgando visibilidad a las áreas de desarrollo y seguridad.</a:t>
            </a:r>
          </a:p>
        </p:txBody>
      </p:sp>
    </p:spTree>
    <p:extLst>
      <p:ext uri="{BB962C8B-B14F-4D97-AF65-F5344CB8AC3E}">
        <p14:creationId xmlns:p14="http://schemas.microsoft.com/office/powerpoint/2010/main" val="41985509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endParaRPr lang="es-PE" dirty="0"/>
          </a:p>
        </p:txBody>
      </p:sp>
      <p:sp>
        <p:nvSpPr>
          <p:cNvPr id="2" name="Rectángulo 1">
            <a:extLst>
              <a:ext uri="{FF2B5EF4-FFF2-40B4-BE49-F238E27FC236}">
                <a16:creationId xmlns:a16="http://schemas.microsoft.com/office/drawing/2014/main" id="{82DDE2F4-87BB-43DB-8622-F39129F3807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8" name="Flecha: a la derecha con muesca 7">
            <a:extLst>
              <a:ext uri="{FF2B5EF4-FFF2-40B4-BE49-F238E27FC236}">
                <a16:creationId xmlns:a16="http://schemas.microsoft.com/office/drawing/2014/main" id="{2A087319-08FA-4BB6-BB67-49CE907E5312}"/>
              </a:ext>
            </a:extLst>
          </p:cNvPr>
          <p:cNvSpPr/>
          <p:nvPr/>
        </p:nvSpPr>
        <p:spPr bwMode="gray">
          <a:xfrm>
            <a:off x="282012"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Repositorio</a:t>
            </a:r>
          </a:p>
        </p:txBody>
      </p:sp>
      <p:sp>
        <p:nvSpPr>
          <p:cNvPr id="9" name="Flecha: a la derecha con muesca 8">
            <a:extLst>
              <a:ext uri="{FF2B5EF4-FFF2-40B4-BE49-F238E27FC236}">
                <a16:creationId xmlns:a16="http://schemas.microsoft.com/office/drawing/2014/main" id="{FFDE1CE3-E026-42CB-94AE-0FC5D213AC5B}"/>
              </a:ext>
            </a:extLst>
          </p:cNvPr>
          <p:cNvSpPr/>
          <p:nvPr/>
        </p:nvSpPr>
        <p:spPr bwMode="gray">
          <a:xfrm>
            <a:off x="2618612" y="1427747"/>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Orquestador</a:t>
            </a:r>
          </a:p>
        </p:txBody>
      </p:sp>
      <p:sp>
        <p:nvSpPr>
          <p:cNvPr id="135" name="Flecha: a la derecha con muesca 134">
            <a:extLst>
              <a:ext uri="{FF2B5EF4-FFF2-40B4-BE49-F238E27FC236}">
                <a16:creationId xmlns:a16="http://schemas.microsoft.com/office/drawing/2014/main" id="{B8AD4747-80AA-4E3E-923D-4D9202F62333}"/>
              </a:ext>
            </a:extLst>
          </p:cNvPr>
          <p:cNvSpPr/>
          <p:nvPr/>
        </p:nvSpPr>
        <p:spPr bwMode="gray">
          <a:xfrm>
            <a:off x="4892408" y="1419725"/>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SAST</a:t>
            </a:r>
            <a:endParaRPr lang="es-AR" sz="1600" b="1" dirty="0">
              <a:solidFill>
                <a:schemeClr val="bg1"/>
              </a:solidFill>
            </a:endParaRPr>
          </a:p>
        </p:txBody>
      </p:sp>
      <p:sp>
        <p:nvSpPr>
          <p:cNvPr id="137" name="Flecha: a la derecha con muesca 136">
            <a:extLst>
              <a:ext uri="{FF2B5EF4-FFF2-40B4-BE49-F238E27FC236}">
                <a16:creationId xmlns:a16="http://schemas.microsoft.com/office/drawing/2014/main" id="{32088660-9243-46CC-98DB-67485AAD5E02}"/>
              </a:ext>
            </a:extLst>
          </p:cNvPr>
          <p:cNvSpPr/>
          <p:nvPr/>
        </p:nvSpPr>
        <p:spPr bwMode="gray">
          <a:xfrm>
            <a:off x="9440868" y="1419724"/>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Gestión de Vulnerabilidades</a:t>
            </a:r>
          </a:p>
        </p:txBody>
      </p:sp>
      <p:sp>
        <p:nvSpPr>
          <p:cNvPr id="139" name="Flecha: a la derecha con muesca 138">
            <a:extLst>
              <a:ext uri="{FF2B5EF4-FFF2-40B4-BE49-F238E27FC236}">
                <a16:creationId xmlns:a16="http://schemas.microsoft.com/office/drawing/2014/main" id="{EA70DDBC-6C51-43C8-BC3A-9FD473D88726}"/>
              </a:ext>
            </a:extLst>
          </p:cNvPr>
          <p:cNvSpPr/>
          <p:nvPr/>
        </p:nvSpPr>
        <p:spPr bwMode="gray">
          <a:xfrm>
            <a:off x="7166638"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DAST</a:t>
            </a:r>
            <a:endParaRPr lang="es-AR" sz="1600" b="1" dirty="0">
              <a:solidFill>
                <a:schemeClr val="bg1"/>
              </a:solidFill>
            </a:endParaRPr>
          </a:p>
        </p:txBody>
      </p:sp>
      <p:sp>
        <p:nvSpPr>
          <p:cNvPr id="141" name="Rounded Rectangle 56">
            <a:extLst>
              <a:ext uri="{FF2B5EF4-FFF2-40B4-BE49-F238E27FC236}">
                <a16:creationId xmlns:a16="http://schemas.microsoft.com/office/drawing/2014/main" id="{BE83769D-52E9-4649-A2EB-9126C579F68B}"/>
              </a:ext>
            </a:extLst>
          </p:cNvPr>
          <p:cNvSpPr/>
          <p:nvPr/>
        </p:nvSpPr>
        <p:spPr bwMode="gray">
          <a:xfrm>
            <a:off x="2820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Commit del Desarrollador</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Rounded Rectangle 56">
            <a:extLst>
              <a:ext uri="{FF2B5EF4-FFF2-40B4-BE49-F238E27FC236}">
                <a16:creationId xmlns:a16="http://schemas.microsoft.com/office/drawing/2014/main" id="{C6A0E130-F5C3-4C9C-81E1-34019BE9BD43}"/>
              </a:ext>
            </a:extLst>
          </p:cNvPr>
          <p:cNvSpPr/>
          <p:nvPr/>
        </p:nvSpPr>
        <p:spPr bwMode="gray">
          <a:xfrm>
            <a:off x="26186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“Clone” del repositorio</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Rounded Rectangle 56">
            <a:extLst>
              <a:ext uri="{FF2B5EF4-FFF2-40B4-BE49-F238E27FC236}">
                <a16:creationId xmlns:a16="http://schemas.microsoft.com/office/drawing/2014/main" id="{918EC9EB-B3E8-460D-8DA5-47584E016386}"/>
              </a:ext>
            </a:extLst>
          </p:cNvPr>
          <p:cNvSpPr/>
          <p:nvPr/>
        </p:nvSpPr>
        <p:spPr bwMode="gray">
          <a:xfrm>
            <a:off x="2592075" y="3429000"/>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Build</a:t>
            </a:r>
          </a:p>
        </p:txBody>
      </p:sp>
      <p:sp>
        <p:nvSpPr>
          <p:cNvPr id="149" name="Rounded Rectangle 56">
            <a:extLst>
              <a:ext uri="{FF2B5EF4-FFF2-40B4-BE49-F238E27FC236}">
                <a16:creationId xmlns:a16="http://schemas.microsoft.com/office/drawing/2014/main" id="{19308E30-2C7A-4EF5-84F8-81B2D66959E4}"/>
              </a:ext>
            </a:extLst>
          </p:cNvPr>
          <p:cNvSpPr/>
          <p:nvPr/>
        </p:nvSpPr>
        <p:spPr bwMode="gray">
          <a:xfrm>
            <a:off x="2592074" y="4345575"/>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Deploy</a:t>
            </a:r>
          </a:p>
        </p:txBody>
      </p:sp>
      <p:sp>
        <p:nvSpPr>
          <p:cNvPr id="151" name="Rounded Rectangle 56">
            <a:extLst>
              <a:ext uri="{FF2B5EF4-FFF2-40B4-BE49-F238E27FC236}">
                <a16:creationId xmlns:a16="http://schemas.microsoft.com/office/drawing/2014/main" id="{B7D4E65E-957A-40C4-9937-8A3E163FFD35}"/>
              </a:ext>
            </a:extLst>
          </p:cNvPr>
          <p:cNvSpPr/>
          <p:nvPr/>
        </p:nvSpPr>
        <p:spPr bwMode="gray">
          <a:xfrm>
            <a:off x="4955212"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de código fuente</a:t>
            </a:r>
          </a:p>
        </p:txBody>
      </p:sp>
      <p:sp>
        <p:nvSpPr>
          <p:cNvPr id="153" name="Rounded Rectangle 56">
            <a:extLst>
              <a:ext uri="{FF2B5EF4-FFF2-40B4-BE49-F238E27FC236}">
                <a16:creationId xmlns:a16="http://schemas.microsoft.com/office/drawing/2014/main" id="{77140DE1-BE05-4362-AA49-E63D889B3D90}"/>
              </a:ext>
            </a:extLst>
          </p:cNvPr>
          <p:cNvSpPr/>
          <p:nvPr/>
        </p:nvSpPr>
        <p:spPr bwMode="gray">
          <a:xfrm>
            <a:off x="7218050"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dinámico</a:t>
            </a:r>
          </a:p>
        </p:txBody>
      </p:sp>
      <p:sp>
        <p:nvSpPr>
          <p:cNvPr id="155" name="Rounded Rectangle 56">
            <a:extLst>
              <a:ext uri="{FF2B5EF4-FFF2-40B4-BE49-F238E27FC236}">
                <a16:creationId xmlns:a16="http://schemas.microsoft.com/office/drawing/2014/main" id="{8294C6ED-C608-4FFA-9CD5-CEE9179DABAA}"/>
              </a:ext>
            </a:extLst>
          </p:cNvPr>
          <p:cNvSpPr/>
          <p:nvPr/>
        </p:nvSpPr>
        <p:spPr bwMode="gray">
          <a:xfrm>
            <a:off x="9705475"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Envío de alertas sobre los resultados.</a:t>
            </a:r>
          </a:p>
        </p:txBody>
      </p:sp>
      <p:sp>
        <p:nvSpPr>
          <p:cNvPr id="159" name="Rounded Rectangle 56">
            <a:extLst>
              <a:ext uri="{FF2B5EF4-FFF2-40B4-BE49-F238E27FC236}">
                <a16:creationId xmlns:a16="http://schemas.microsoft.com/office/drawing/2014/main" id="{1D3AC58A-579D-469C-8F92-B2D4BE169640}"/>
              </a:ext>
            </a:extLst>
          </p:cNvPr>
          <p:cNvSpPr/>
          <p:nvPr/>
        </p:nvSpPr>
        <p:spPr bwMode="gray">
          <a:xfrm>
            <a:off x="6153627" y="4237114"/>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Eliminación de falsos positivos</a:t>
            </a:r>
          </a:p>
        </p:txBody>
      </p:sp>
      <p:sp>
        <p:nvSpPr>
          <p:cNvPr id="161" name="Rounded Rectangle 56">
            <a:extLst>
              <a:ext uri="{FF2B5EF4-FFF2-40B4-BE49-F238E27FC236}">
                <a16:creationId xmlns:a16="http://schemas.microsoft.com/office/drawing/2014/main" id="{A0E304D8-6042-46E8-98E7-4C9A0C20C479}"/>
              </a:ext>
            </a:extLst>
          </p:cNvPr>
          <p:cNvSpPr/>
          <p:nvPr/>
        </p:nvSpPr>
        <p:spPr bwMode="gray">
          <a:xfrm>
            <a:off x="6129565" y="332589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Estandarización de vulnerabilidades y riesgos</a:t>
            </a:r>
          </a:p>
        </p:txBody>
      </p:sp>
      <p:sp>
        <p:nvSpPr>
          <p:cNvPr id="163" name="Rounded Rectangle 56">
            <a:extLst>
              <a:ext uri="{FF2B5EF4-FFF2-40B4-BE49-F238E27FC236}">
                <a16:creationId xmlns:a16="http://schemas.microsoft.com/office/drawing/2014/main" id="{13FC52EB-7109-4A02-9E88-66CE4E41E41D}"/>
              </a:ext>
            </a:extLst>
          </p:cNvPr>
          <p:cNvSpPr/>
          <p:nvPr/>
        </p:nvSpPr>
        <p:spPr bwMode="gray">
          <a:xfrm>
            <a:off x="6153627" y="5195962"/>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Garantizar un Baseline de seguridad en las aplicaciones.</a:t>
            </a:r>
          </a:p>
        </p:txBody>
      </p:sp>
      <p:sp>
        <p:nvSpPr>
          <p:cNvPr id="165" name="Rounded Rectangle 56">
            <a:extLst>
              <a:ext uri="{FF2B5EF4-FFF2-40B4-BE49-F238E27FC236}">
                <a16:creationId xmlns:a16="http://schemas.microsoft.com/office/drawing/2014/main" id="{9A840951-257F-46B0-8A96-47EEB06DB3C5}"/>
              </a:ext>
            </a:extLst>
          </p:cNvPr>
          <p:cNvSpPr/>
          <p:nvPr/>
        </p:nvSpPr>
        <p:spPr bwMode="gray">
          <a:xfrm>
            <a:off x="6153627" y="6120397"/>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 caso de falla, toma de decisiones en el flujo.</a:t>
            </a:r>
          </a:p>
        </p:txBody>
      </p:sp>
      <p:sp>
        <p:nvSpPr>
          <p:cNvPr id="169" name="Rounded Rectangle 56">
            <a:extLst>
              <a:ext uri="{FF2B5EF4-FFF2-40B4-BE49-F238E27FC236}">
                <a16:creationId xmlns:a16="http://schemas.microsoft.com/office/drawing/2014/main" id="{9B333F4F-B71F-4CA2-B863-1317D68F4848}"/>
              </a:ext>
            </a:extLst>
          </p:cNvPr>
          <p:cNvSpPr/>
          <p:nvPr/>
        </p:nvSpPr>
        <p:spPr bwMode="gray">
          <a:xfrm>
            <a:off x="9705474" y="339976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Base de datos consolidada.</a:t>
            </a:r>
          </a:p>
        </p:txBody>
      </p:sp>
      <p:sp>
        <p:nvSpPr>
          <p:cNvPr id="171" name="Rounded Rectangle 56">
            <a:extLst>
              <a:ext uri="{FF2B5EF4-FFF2-40B4-BE49-F238E27FC236}">
                <a16:creationId xmlns:a16="http://schemas.microsoft.com/office/drawing/2014/main" id="{2B62B4C5-8157-4D37-8CB7-5F6A522FF21F}"/>
              </a:ext>
            </a:extLst>
          </p:cNvPr>
          <p:cNvSpPr/>
          <p:nvPr/>
        </p:nvSpPr>
        <p:spPr bwMode="gray">
          <a:xfrm>
            <a:off x="9705473" y="430847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Dashboards</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 resultados</a:t>
            </a:r>
          </a:p>
        </p:txBody>
      </p:sp>
    </p:spTree>
    <p:extLst>
      <p:ext uri="{BB962C8B-B14F-4D97-AF65-F5344CB8AC3E}">
        <p14:creationId xmlns:p14="http://schemas.microsoft.com/office/powerpoint/2010/main" val="3882155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Arquitectura</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2332115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r>
              <a:rPr lang="es-AR" sz="2000" dirty="0">
                <a:solidFill>
                  <a:schemeClr val="bg1"/>
                </a:solidFill>
              </a:rPr>
              <a:t>Arquitectura SecDevOps</a:t>
            </a:r>
          </a:p>
        </p:txBody>
      </p:sp>
      <p:grpSp>
        <p:nvGrpSpPr>
          <p:cNvPr id="173" name="Grupo 172">
            <a:extLst>
              <a:ext uri="{FF2B5EF4-FFF2-40B4-BE49-F238E27FC236}">
                <a16:creationId xmlns:a16="http://schemas.microsoft.com/office/drawing/2014/main" id="{3CF8909A-22B8-4376-98A9-E8B687156ECF}"/>
              </a:ext>
            </a:extLst>
          </p:cNvPr>
          <p:cNvGrpSpPr/>
          <p:nvPr/>
        </p:nvGrpSpPr>
        <p:grpSpPr>
          <a:xfrm>
            <a:off x="4961899" y="2409950"/>
            <a:ext cx="1340652" cy="1340652"/>
            <a:chOff x="4902241" y="2303696"/>
            <a:chExt cx="1340652" cy="1340652"/>
          </a:xfrm>
        </p:grpSpPr>
        <p:pic>
          <p:nvPicPr>
            <p:cNvPr id="174" name="Picture 51" descr="Data Server Icon of Isometric style - Available in SVG, PNG, EPS ...">
              <a:extLst>
                <a:ext uri="{FF2B5EF4-FFF2-40B4-BE49-F238E27FC236}">
                  <a16:creationId xmlns:a16="http://schemas.microsoft.com/office/drawing/2014/main" id="{2DE1E71A-C391-4EDF-A5CC-93F391D3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5">
              <a:extLst>
                <a:ext uri="{FF2B5EF4-FFF2-40B4-BE49-F238E27FC236}">
                  <a16:creationId xmlns:a16="http://schemas.microsoft.com/office/drawing/2014/main" id="{BD05E274-7A7B-42BF-B660-A899012F6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nvGrpSpPr>
          <p:cNvPr id="176" name="Grupo 175">
            <a:extLst>
              <a:ext uri="{FF2B5EF4-FFF2-40B4-BE49-F238E27FC236}">
                <a16:creationId xmlns:a16="http://schemas.microsoft.com/office/drawing/2014/main" id="{AB3653C9-9E8A-499F-9CBB-F7FB90CFF5B6}"/>
              </a:ext>
            </a:extLst>
          </p:cNvPr>
          <p:cNvGrpSpPr/>
          <p:nvPr/>
        </p:nvGrpSpPr>
        <p:grpSpPr>
          <a:xfrm>
            <a:off x="6287974" y="4680626"/>
            <a:ext cx="1903106" cy="1340652"/>
            <a:chOff x="1944075" y="4318027"/>
            <a:chExt cx="1903106" cy="1340652"/>
          </a:xfrm>
        </p:grpSpPr>
        <p:pic>
          <p:nvPicPr>
            <p:cNvPr id="177" name="Picture 51" descr="Data Server Icon of Isometric style - Available in SVG, PNG, EPS ...">
              <a:extLst>
                <a:ext uri="{FF2B5EF4-FFF2-40B4-BE49-F238E27FC236}">
                  <a16:creationId xmlns:a16="http://schemas.microsoft.com/office/drawing/2014/main" id="{E46A1C4D-191B-4C32-B8FF-04AFB86E2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02" y="4318027"/>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5" descr="Redmine Logo - LogoDix">
              <a:extLst>
                <a:ext uri="{FF2B5EF4-FFF2-40B4-BE49-F238E27FC236}">
                  <a16:creationId xmlns:a16="http://schemas.microsoft.com/office/drawing/2014/main" id="{7D49538E-2F28-4D81-9E10-DED517A1E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075" y="4353984"/>
              <a:ext cx="1903106" cy="1268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0" name="Picture 51" descr="Data Server Icon of Isometric style - Available in SVG, PNG, EPS ...">
            <a:extLst>
              <a:ext uri="{FF2B5EF4-FFF2-40B4-BE49-F238E27FC236}">
                <a16:creationId xmlns:a16="http://schemas.microsoft.com/office/drawing/2014/main" id="{4AEDDF73-7CF1-4665-AC0D-8B964A05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0" y="2666669"/>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3">
            <a:extLst>
              <a:ext uri="{FF2B5EF4-FFF2-40B4-BE49-F238E27FC236}">
                <a16:creationId xmlns:a16="http://schemas.microsoft.com/office/drawing/2014/main" id="{5176831B-719D-4258-B31F-D57FDFE03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305" y="3056432"/>
            <a:ext cx="799726" cy="8723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82" name="Conector recto de flecha 181">
            <a:extLst>
              <a:ext uri="{FF2B5EF4-FFF2-40B4-BE49-F238E27FC236}">
                <a16:creationId xmlns:a16="http://schemas.microsoft.com/office/drawing/2014/main" id="{821A2EF6-5CF9-4EF7-9C1E-E411840D85DC}"/>
              </a:ext>
            </a:extLst>
          </p:cNvPr>
          <p:cNvCxnSpPr>
            <a:cxnSpLocks/>
          </p:cNvCxnSpPr>
          <p:nvPr/>
        </p:nvCxnSpPr>
        <p:spPr>
          <a:xfrm>
            <a:off x="3312441" y="3148474"/>
            <a:ext cx="1649458" cy="12333"/>
          </a:xfrm>
          <a:prstGeom prst="straightConnector1">
            <a:avLst/>
          </a:prstGeom>
          <a:noFill/>
          <a:ln w="9525" cap="rnd" cmpd="sng" algn="ctr">
            <a:solidFill>
              <a:sysClr val="window" lastClr="FFFFFF"/>
            </a:solidFill>
            <a:prstDash val="solid"/>
            <a:tailEnd type="triangle"/>
          </a:ln>
          <a:effectLst/>
        </p:spPr>
      </p:cxnSp>
      <p:cxnSp>
        <p:nvCxnSpPr>
          <p:cNvPr id="183" name="Conector recto de flecha 182">
            <a:extLst>
              <a:ext uri="{FF2B5EF4-FFF2-40B4-BE49-F238E27FC236}">
                <a16:creationId xmlns:a16="http://schemas.microsoft.com/office/drawing/2014/main" id="{82EFC931-07BD-4D84-8C9E-CE93594568BF}"/>
              </a:ext>
            </a:extLst>
          </p:cNvPr>
          <p:cNvCxnSpPr>
            <a:cxnSpLocks/>
          </p:cNvCxnSpPr>
          <p:nvPr/>
        </p:nvCxnSpPr>
        <p:spPr>
          <a:xfrm flipH="1">
            <a:off x="3312441" y="3607131"/>
            <a:ext cx="1649458" cy="7628"/>
          </a:xfrm>
          <a:prstGeom prst="straightConnector1">
            <a:avLst/>
          </a:prstGeom>
          <a:noFill/>
          <a:ln w="9525" cap="rnd" cmpd="sng" algn="ctr">
            <a:solidFill>
              <a:sysClr val="window" lastClr="FFFFFF"/>
            </a:solidFill>
            <a:prstDash val="solid"/>
            <a:tailEnd type="triangle"/>
          </a:ln>
          <a:effectLst/>
        </p:spPr>
      </p:cxnSp>
      <p:grpSp>
        <p:nvGrpSpPr>
          <p:cNvPr id="184" name="Grupo 183">
            <a:extLst>
              <a:ext uri="{FF2B5EF4-FFF2-40B4-BE49-F238E27FC236}">
                <a16:creationId xmlns:a16="http://schemas.microsoft.com/office/drawing/2014/main" id="{A6113668-0A45-421A-B01B-933ED2D4E3AB}"/>
              </a:ext>
            </a:extLst>
          </p:cNvPr>
          <p:cNvGrpSpPr/>
          <p:nvPr/>
        </p:nvGrpSpPr>
        <p:grpSpPr>
          <a:xfrm>
            <a:off x="8051937" y="3488233"/>
            <a:ext cx="1239335" cy="1147031"/>
            <a:chOff x="7850946" y="4338516"/>
            <a:chExt cx="1906002" cy="1906002"/>
          </a:xfrm>
        </p:grpSpPr>
        <p:pic>
          <p:nvPicPr>
            <p:cNvPr id="185" name="Picture 51" descr="Data Server Icon of Isometric style - Available in SVG, PNG, EPS ...">
              <a:extLst>
                <a:ext uri="{FF2B5EF4-FFF2-40B4-BE49-F238E27FC236}">
                  <a16:creationId xmlns:a16="http://schemas.microsoft.com/office/drawing/2014/main" id="{56403EE9-B1F2-4674-AE56-09DB7D7F1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46" y="4338516"/>
              <a:ext cx="1906002" cy="1906002"/>
            </a:xfrm>
            <a:prstGeom prst="rect">
              <a:avLst/>
            </a:prstGeom>
            <a:noFill/>
            <a:extLst>
              <a:ext uri="{909E8E84-426E-40DD-AFC4-6F175D3DCCD1}">
                <a14:hiddenFill xmlns:a14="http://schemas.microsoft.com/office/drawing/2010/main">
                  <a:solidFill>
                    <a:srgbClr val="FFFFFF"/>
                  </a:solidFill>
                </a14:hiddenFill>
              </a:ext>
            </a:extLst>
          </p:spPr>
        </p:pic>
        <p:grpSp>
          <p:nvGrpSpPr>
            <p:cNvPr id="186" name="Grupo 185">
              <a:extLst>
                <a:ext uri="{FF2B5EF4-FFF2-40B4-BE49-F238E27FC236}">
                  <a16:creationId xmlns:a16="http://schemas.microsoft.com/office/drawing/2014/main" id="{E7CEA8A2-1AD0-4D36-8B5E-07B170A073F6}"/>
                </a:ext>
              </a:extLst>
            </p:cNvPr>
            <p:cNvGrpSpPr/>
            <p:nvPr/>
          </p:nvGrpSpPr>
          <p:grpSpPr>
            <a:xfrm>
              <a:off x="8017415" y="4756541"/>
              <a:ext cx="1351669" cy="1310965"/>
              <a:chOff x="9699813" y="3155636"/>
              <a:chExt cx="1460305" cy="1602827"/>
            </a:xfrm>
          </p:grpSpPr>
          <p:pic>
            <p:nvPicPr>
              <p:cNvPr id="187" name="Picture 41" descr="Kubernetes - Wikipedia">
                <a:extLst>
                  <a:ext uri="{FF2B5EF4-FFF2-40B4-BE49-F238E27FC236}">
                    <a16:creationId xmlns:a16="http://schemas.microsoft.com/office/drawing/2014/main" id="{A79C7CC5-A026-4A9C-83A5-BD78F169D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3">
                <a:extLst>
                  <a:ext uri="{FF2B5EF4-FFF2-40B4-BE49-F238E27FC236}">
                    <a16:creationId xmlns:a16="http://schemas.microsoft.com/office/drawing/2014/main" id="{7467CC8A-A075-4203-BEE2-806E8C838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grpSp>
        <p:nvGrpSpPr>
          <p:cNvPr id="189" name="Grupo 188">
            <a:extLst>
              <a:ext uri="{FF2B5EF4-FFF2-40B4-BE49-F238E27FC236}">
                <a16:creationId xmlns:a16="http://schemas.microsoft.com/office/drawing/2014/main" id="{BF6BF097-CD37-46E2-B4F9-9E38163A700D}"/>
              </a:ext>
            </a:extLst>
          </p:cNvPr>
          <p:cNvGrpSpPr/>
          <p:nvPr/>
        </p:nvGrpSpPr>
        <p:grpSpPr>
          <a:xfrm>
            <a:off x="8149521" y="2056285"/>
            <a:ext cx="1239335" cy="1211025"/>
            <a:chOff x="10035407" y="4234213"/>
            <a:chExt cx="1906002" cy="2012339"/>
          </a:xfrm>
        </p:grpSpPr>
        <p:pic>
          <p:nvPicPr>
            <p:cNvPr id="190" name="Picture 51" descr="Data Server Icon of Isometric style - Available in SVG, PNG, EPS ...">
              <a:extLst>
                <a:ext uri="{FF2B5EF4-FFF2-40B4-BE49-F238E27FC236}">
                  <a16:creationId xmlns:a16="http://schemas.microsoft.com/office/drawing/2014/main" id="{86D3EEFB-648C-4F86-9E9C-575C3CDAA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3">
              <a:extLst>
                <a:ext uri="{FF2B5EF4-FFF2-40B4-BE49-F238E27FC236}">
                  <a16:creationId xmlns:a16="http://schemas.microsoft.com/office/drawing/2014/main" id="{EFF109F2-6EC2-442A-8156-431E26E819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2" name="Picture 4">
              <a:extLst>
                <a:ext uri="{FF2B5EF4-FFF2-40B4-BE49-F238E27FC236}">
                  <a16:creationId xmlns:a16="http://schemas.microsoft.com/office/drawing/2014/main" id="{BF84CD9F-6E0B-4FE6-B9A9-4B50B00A6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3" name="Picture 5">
              <a:extLst>
                <a:ext uri="{FF2B5EF4-FFF2-40B4-BE49-F238E27FC236}">
                  <a16:creationId xmlns:a16="http://schemas.microsoft.com/office/drawing/2014/main" id="{EBDFDDD0-753A-48E0-B09B-9F2F859425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4" name="Imagen 193">
              <a:extLst>
                <a:ext uri="{FF2B5EF4-FFF2-40B4-BE49-F238E27FC236}">
                  <a16:creationId xmlns:a16="http://schemas.microsoft.com/office/drawing/2014/main" id="{A043BF35-35A1-43CC-B84F-CD9BBF3422AA}"/>
                </a:ext>
              </a:extLst>
            </p:cNvPr>
            <p:cNvPicPr>
              <a:picLocks noChangeAspect="1"/>
            </p:cNvPicPr>
            <p:nvPr/>
          </p:nvPicPr>
          <p:blipFill>
            <a:blip r:embed="rId11"/>
            <a:stretch>
              <a:fillRect/>
            </a:stretch>
          </p:blipFill>
          <p:spPr>
            <a:xfrm>
              <a:off x="11159271" y="5705788"/>
              <a:ext cx="564438" cy="540764"/>
            </a:xfrm>
            <a:prstGeom prst="rect">
              <a:avLst/>
            </a:prstGeom>
          </p:spPr>
        </p:pic>
      </p:grpSp>
      <p:cxnSp>
        <p:nvCxnSpPr>
          <p:cNvPr id="195" name="Conector recto de flecha 194">
            <a:extLst>
              <a:ext uri="{FF2B5EF4-FFF2-40B4-BE49-F238E27FC236}">
                <a16:creationId xmlns:a16="http://schemas.microsoft.com/office/drawing/2014/main" id="{19581E7F-56E6-431A-941B-88E2590E6819}"/>
              </a:ext>
            </a:extLst>
          </p:cNvPr>
          <p:cNvCxnSpPr>
            <a:cxnSpLocks/>
          </p:cNvCxnSpPr>
          <p:nvPr/>
        </p:nvCxnSpPr>
        <p:spPr>
          <a:xfrm>
            <a:off x="6549660" y="3136141"/>
            <a:ext cx="1649458" cy="12333"/>
          </a:xfrm>
          <a:prstGeom prst="straightConnector1">
            <a:avLst/>
          </a:prstGeom>
          <a:noFill/>
          <a:ln w="9525" cap="rnd" cmpd="sng" algn="ctr">
            <a:solidFill>
              <a:sysClr val="window" lastClr="FFFFFF"/>
            </a:solidFill>
            <a:prstDash val="solid"/>
            <a:tailEnd type="triangle"/>
          </a:ln>
          <a:effectLst/>
        </p:spPr>
      </p:cxnSp>
      <p:cxnSp>
        <p:nvCxnSpPr>
          <p:cNvPr id="196" name="Conector recto de flecha 195">
            <a:extLst>
              <a:ext uri="{FF2B5EF4-FFF2-40B4-BE49-F238E27FC236}">
                <a16:creationId xmlns:a16="http://schemas.microsoft.com/office/drawing/2014/main" id="{7310C8B1-8447-4663-8D4C-5F9AD0F3F78E}"/>
              </a:ext>
            </a:extLst>
          </p:cNvPr>
          <p:cNvCxnSpPr>
            <a:cxnSpLocks/>
          </p:cNvCxnSpPr>
          <p:nvPr/>
        </p:nvCxnSpPr>
        <p:spPr>
          <a:xfrm>
            <a:off x="6549660" y="3558206"/>
            <a:ext cx="1686978" cy="10848"/>
          </a:xfrm>
          <a:prstGeom prst="straightConnector1">
            <a:avLst/>
          </a:prstGeom>
          <a:noFill/>
          <a:ln w="9525" cap="rnd" cmpd="sng" algn="ctr">
            <a:solidFill>
              <a:sysClr val="window" lastClr="FFFFFF"/>
            </a:solidFill>
            <a:prstDash val="solid"/>
            <a:tailEnd type="triangle"/>
          </a:ln>
          <a:effectLst/>
        </p:spPr>
      </p:cxnSp>
      <p:grpSp>
        <p:nvGrpSpPr>
          <p:cNvPr id="197" name="Grupo 196">
            <a:extLst>
              <a:ext uri="{FF2B5EF4-FFF2-40B4-BE49-F238E27FC236}">
                <a16:creationId xmlns:a16="http://schemas.microsoft.com/office/drawing/2014/main" id="{31F24E96-0AC9-4766-A42D-454808ED0F04}"/>
              </a:ext>
            </a:extLst>
          </p:cNvPr>
          <p:cNvGrpSpPr/>
          <p:nvPr/>
        </p:nvGrpSpPr>
        <p:grpSpPr>
          <a:xfrm>
            <a:off x="3611823" y="4756348"/>
            <a:ext cx="1412494" cy="1340652"/>
            <a:chOff x="3482282" y="1610584"/>
            <a:chExt cx="1412494" cy="1340652"/>
          </a:xfrm>
        </p:grpSpPr>
        <p:pic>
          <p:nvPicPr>
            <p:cNvPr id="198" name="Picture 51" descr="Data Server Icon of Isometric style - Available in SVG, PNG, EPS ...">
              <a:extLst>
                <a:ext uri="{FF2B5EF4-FFF2-40B4-BE49-F238E27FC236}">
                  <a16:creationId xmlns:a16="http://schemas.microsoft.com/office/drawing/2014/main" id="{D8C8A9B2-BA52-4FCC-BA78-BC765FAD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82" y="1610584"/>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53" descr="Interface, layout, page, ui, web, website icon">
              <a:extLst>
                <a:ext uri="{FF2B5EF4-FFF2-40B4-BE49-F238E27FC236}">
                  <a16:creationId xmlns:a16="http://schemas.microsoft.com/office/drawing/2014/main" id="{2327ECF7-B1C0-4066-815E-DF3B6D9693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1949" y="184056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a:extLst>
                <a:ext uri="{FF2B5EF4-FFF2-40B4-BE49-F238E27FC236}">
                  <a16:creationId xmlns:a16="http://schemas.microsoft.com/office/drawing/2014/main" id="{E7323EA3-9366-4E3E-85B7-9457BF1DC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2533" y="2144011"/>
              <a:ext cx="722243" cy="722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upo 200">
            <a:extLst>
              <a:ext uri="{FF2B5EF4-FFF2-40B4-BE49-F238E27FC236}">
                <a16:creationId xmlns:a16="http://schemas.microsoft.com/office/drawing/2014/main" id="{AF6EE21A-7515-402A-9049-C0F594DEF7A2}"/>
              </a:ext>
            </a:extLst>
          </p:cNvPr>
          <p:cNvGrpSpPr/>
          <p:nvPr/>
        </p:nvGrpSpPr>
        <p:grpSpPr>
          <a:xfrm>
            <a:off x="4992142" y="3903594"/>
            <a:ext cx="1452242" cy="1340652"/>
            <a:chOff x="3544700" y="4181932"/>
            <a:chExt cx="1452242" cy="1340652"/>
          </a:xfrm>
        </p:grpSpPr>
        <p:pic>
          <p:nvPicPr>
            <p:cNvPr id="202" name="Picture 51" descr="Data Server Icon of Isometric style - Available in SVG, PNG, EPS ...">
              <a:extLst>
                <a:ext uri="{FF2B5EF4-FFF2-40B4-BE49-F238E27FC236}">
                  <a16:creationId xmlns:a16="http://schemas.microsoft.com/office/drawing/2014/main" id="{9E707958-8EA3-4AC7-83A0-6E470822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700" y="4181932"/>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a:extLst>
                <a:ext uri="{FF2B5EF4-FFF2-40B4-BE49-F238E27FC236}">
                  <a16:creationId xmlns:a16="http://schemas.microsoft.com/office/drawing/2014/main" id="{D181565A-795F-406B-AF42-1EB2DB8042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10" descr="Como subir código a Github - Victor Robles | Victor Robles">
            <a:extLst>
              <a:ext uri="{FF2B5EF4-FFF2-40B4-BE49-F238E27FC236}">
                <a16:creationId xmlns:a16="http://schemas.microsoft.com/office/drawing/2014/main" id="{0218EDD8-0423-4AE9-9F01-0620C8894C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5812" y="2411531"/>
            <a:ext cx="792000" cy="75410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How to protect Bitbucket Server from potential SHA-1 collision attack">
            <a:extLst>
              <a:ext uri="{FF2B5EF4-FFF2-40B4-BE49-F238E27FC236}">
                <a16:creationId xmlns:a16="http://schemas.microsoft.com/office/drawing/2014/main" id="{F8D2C5F2-E099-4A68-BDA6-1618A20FC8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4539" y="3215226"/>
            <a:ext cx="622546" cy="713092"/>
          </a:xfrm>
          <a:prstGeom prst="rect">
            <a:avLst/>
          </a:prstGeom>
          <a:noFill/>
          <a:extLst>
            <a:ext uri="{909E8E84-426E-40DD-AFC4-6F175D3DCCD1}">
              <a14:hiddenFill xmlns:a14="http://schemas.microsoft.com/office/drawing/2010/main">
                <a:solidFill>
                  <a:srgbClr val="FFFFFF"/>
                </a:solidFill>
              </a14:hiddenFill>
            </a:ext>
          </a:extLst>
        </p:spPr>
      </p:pic>
      <p:sp>
        <p:nvSpPr>
          <p:cNvPr id="87" name="Rectángulo 86">
            <a:extLst>
              <a:ext uri="{FF2B5EF4-FFF2-40B4-BE49-F238E27FC236}">
                <a16:creationId xmlns:a16="http://schemas.microsoft.com/office/drawing/2014/main" id="{24DCE382-CA0C-4B7D-AAFE-2C30FB02498D}"/>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73080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cxnSp>
        <p:nvCxnSpPr>
          <p:cNvPr id="95" name="Conector recto de flecha 94">
            <a:extLst>
              <a:ext uri="{FF2B5EF4-FFF2-40B4-BE49-F238E27FC236}">
                <a16:creationId xmlns:a16="http://schemas.microsoft.com/office/drawing/2014/main" id="{341740FC-893A-47C8-AD41-F2BA850D3F63}"/>
              </a:ext>
            </a:extLst>
          </p:cNvPr>
          <p:cNvCxnSpPr>
            <a:cxnSpLocks/>
          </p:cNvCxnSpPr>
          <p:nvPr/>
        </p:nvCxnSpPr>
        <p:spPr>
          <a:xfrm flipV="1">
            <a:off x="4989963" y="3301719"/>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BE583211-AE09-4C16-98F9-8273CEC10FBA}"/>
              </a:ext>
            </a:extLst>
          </p:cNvPr>
          <p:cNvCxnSpPr>
            <a:cxnSpLocks/>
          </p:cNvCxnSpPr>
          <p:nvPr/>
        </p:nvCxnSpPr>
        <p:spPr>
          <a:xfrm flipH="1">
            <a:off x="4928599" y="4028222"/>
            <a:ext cx="2067402"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7" name="CuadroTexto 96">
            <a:extLst>
              <a:ext uri="{FF2B5EF4-FFF2-40B4-BE49-F238E27FC236}">
                <a16:creationId xmlns:a16="http://schemas.microsoft.com/office/drawing/2014/main" id="{ECFA2401-E21E-45E4-8D85-9F9EF1D42AC5}"/>
              </a:ext>
            </a:extLst>
          </p:cNvPr>
          <p:cNvSpPr txBox="1"/>
          <p:nvPr/>
        </p:nvSpPr>
        <p:spPr>
          <a:xfrm>
            <a:off x="5148085" y="3528604"/>
            <a:ext cx="1798541" cy="369332"/>
          </a:xfrm>
          <a:prstGeom prst="rect">
            <a:avLst/>
          </a:prstGeom>
          <a:noFill/>
        </p:spPr>
        <p:txBody>
          <a:bodyPr wrap="square" rtlCol="0">
            <a:spAutoFit/>
          </a:bodyPr>
          <a:lstStyle/>
          <a:p>
            <a:r>
              <a:rPr lang="es-AR" dirty="0">
                <a:solidFill>
                  <a:schemeClr val="bg1"/>
                </a:solidFill>
              </a:rPr>
              <a:t>2. Git Clone</a:t>
            </a:r>
          </a:p>
        </p:txBody>
      </p:sp>
      <p:sp>
        <p:nvSpPr>
          <p:cNvPr id="98" name="CuadroTexto 97">
            <a:extLst>
              <a:ext uri="{FF2B5EF4-FFF2-40B4-BE49-F238E27FC236}">
                <a16:creationId xmlns:a16="http://schemas.microsoft.com/office/drawing/2014/main" id="{C7A83FB0-6B53-4210-890B-C97E0E1F0A9C}"/>
              </a:ext>
            </a:extLst>
          </p:cNvPr>
          <p:cNvSpPr txBox="1"/>
          <p:nvPr/>
        </p:nvSpPr>
        <p:spPr>
          <a:xfrm>
            <a:off x="5134772" y="2847247"/>
            <a:ext cx="1821472" cy="369332"/>
          </a:xfrm>
          <a:prstGeom prst="rect">
            <a:avLst/>
          </a:prstGeom>
          <a:noFill/>
        </p:spPr>
        <p:txBody>
          <a:bodyPr wrap="square" rtlCol="0">
            <a:spAutoFit/>
          </a:bodyPr>
          <a:lstStyle/>
          <a:p>
            <a:r>
              <a:rPr lang="es-AR" dirty="0">
                <a:solidFill>
                  <a:schemeClr val="bg1"/>
                </a:solidFill>
              </a:rPr>
              <a:t>1. </a:t>
            </a:r>
            <a:r>
              <a:rPr lang="es-AR" dirty="0" err="1">
                <a:solidFill>
                  <a:schemeClr val="bg1"/>
                </a:solidFill>
              </a:rPr>
              <a:t>Webhook</a:t>
            </a:r>
            <a:endParaRPr lang="es-AR" dirty="0">
              <a:solidFill>
                <a:schemeClr val="bg1"/>
              </a:solidFill>
            </a:endParaRPr>
          </a:p>
        </p:txBody>
      </p:sp>
      <p:cxnSp>
        <p:nvCxnSpPr>
          <p:cNvPr id="99" name="Conector recto de flecha 98">
            <a:extLst>
              <a:ext uri="{FF2B5EF4-FFF2-40B4-BE49-F238E27FC236}">
                <a16:creationId xmlns:a16="http://schemas.microsoft.com/office/drawing/2014/main" id="{7521D86E-7CFC-4BEF-ADC3-B84CEC4CD26A}"/>
              </a:ext>
            </a:extLst>
          </p:cNvPr>
          <p:cNvCxnSpPr>
            <a:cxnSpLocks/>
          </p:cNvCxnSpPr>
          <p:nvPr/>
        </p:nvCxnSpPr>
        <p:spPr>
          <a:xfrm flipV="1">
            <a:off x="5029720" y="4806271"/>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a:extLst>
              <a:ext uri="{FF2B5EF4-FFF2-40B4-BE49-F238E27FC236}">
                <a16:creationId xmlns:a16="http://schemas.microsoft.com/office/drawing/2014/main" id="{E7945946-3689-4C2D-BB87-202B304AD7D4}"/>
              </a:ext>
            </a:extLst>
          </p:cNvPr>
          <p:cNvSpPr txBox="1"/>
          <p:nvPr/>
        </p:nvSpPr>
        <p:spPr>
          <a:xfrm>
            <a:off x="5059063" y="4276921"/>
            <a:ext cx="2099775"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Get</a:t>
            </a:r>
            <a:r>
              <a:rPr lang="es-AR" dirty="0">
                <a:solidFill>
                  <a:schemeClr val="bg1"/>
                </a:solidFill>
              </a:rPr>
              <a:t> Repo</a:t>
            </a:r>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Inicio con el “commit” del desarrollador</a:t>
            </a:r>
          </a:p>
        </p:txBody>
      </p:sp>
      <p:pic>
        <p:nvPicPr>
          <p:cNvPr id="112" name="Picture 51" descr="Data Server Icon of Isometric style - Available in SVG, PNG, EPS ...">
            <a:extLst>
              <a:ext uri="{FF2B5EF4-FFF2-40B4-BE49-F238E27FC236}">
                <a16:creationId xmlns:a16="http://schemas.microsoft.com/office/drawing/2014/main" id="{5E2F6CEE-F47A-45F0-89FC-E218F393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06" y="282490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5">
            <a:extLst>
              <a:ext uri="{FF2B5EF4-FFF2-40B4-BE49-F238E27FC236}">
                <a16:creationId xmlns:a16="http://schemas.microsoft.com/office/drawing/2014/main" id="{8B4F7B24-387A-4FB8-BC40-153917F3E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27" y="3217270"/>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0" name="Picture 51" descr="Data Server Icon of Isometric style - Available in SVG, PNG, EPS ...">
            <a:extLst>
              <a:ext uri="{FF2B5EF4-FFF2-40B4-BE49-F238E27FC236}">
                <a16:creationId xmlns:a16="http://schemas.microsoft.com/office/drawing/2014/main" id="{EAE149EF-39CB-4995-86BC-2862EE6BA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651" y="287854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3">
            <a:extLst>
              <a:ext uri="{FF2B5EF4-FFF2-40B4-BE49-F238E27FC236}">
                <a16:creationId xmlns:a16="http://schemas.microsoft.com/office/drawing/2014/main" id="{5DA860CC-01C0-4179-B47A-5F20923B2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670" y="3918676"/>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1" name="Picture 10" descr="Como subir código a Github - Victor Robles | Victor Robles">
            <a:extLst>
              <a:ext uri="{FF2B5EF4-FFF2-40B4-BE49-F238E27FC236}">
                <a16:creationId xmlns:a16="http://schemas.microsoft.com/office/drawing/2014/main" id="{C731275C-6CFC-4169-87BF-ABA42FDE5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443" y="2978807"/>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descr="How to protect Bitbucket Server from potential SHA-1 collision attack">
            <a:extLst>
              <a:ext uri="{FF2B5EF4-FFF2-40B4-BE49-F238E27FC236}">
                <a16:creationId xmlns:a16="http://schemas.microsoft.com/office/drawing/2014/main" id="{9806E17D-2210-4E8B-8966-3112FC606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311" y="4090298"/>
            <a:ext cx="907763" cy="10397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6B57546-E33C-40ED-8C41-59E7576EF4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708924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 Tema">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25049939-F45C-468E-9BFD-6DA761B8498D}" vid="{209F14B4-8B24-4C73-BD36-0068D8B1E2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CC021577F48E49A7FAF4E261009BFD" ma:contentTypeVersion="0" ma:contentTypeDescription="Create a new document." ma:contentTypeScope="" ma:versionID="281386cf4ec3c1c0da5340155c44ef1b">
  <xsd:schema xmlns:xsd="http://www.w3.org/2001/XMLSchema" xmlns:xs="http://www.w3.org/2001/XMLSchema" xmlns:p="http://schemas.microsoft.com/office/2006/metadata/properties" targetNamespace="http://schemas.microsoft.com/office/2006/metadata/properties" ma:root="true" ma:fieldsID="067e30616eeadeb776f014c5fbcfd8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AE290B-1C63-4067-8DE0-B7FC8C3228A2}">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15FCBC40-B11A-4A43-834C-68578D3B1A04}">
  <ds:schemaRefs>
    <ds:schemaRef ds:uri="http://schemas.microsoft.com/sharepoint/v3/contenttype/forms"/>
  </ds:schemaRefs>
</ds:datastoreItem>
</file>

<file path=customXml/itemProps3.xml><?xml version="1.0" encoding="utf-8"?>
<ds:datastoreItem xmlns:ds="http://schemas.openxmlformats.org/officeDocument/2006/customXml" ds:itemID="{E5108534-E5B2-4B85-943A-95A2E8EE36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Deloitte Brand Theme</Template>
  <TotalTime>14145</TotalTime>
  <Words>685</Words>
  <Application>Microsoft Office PowerPoint</Application>
  <PresentationFormat>Panorámica</PresentationFormat>
  <Paragraphs>86</Paragraphs>
  <Slides>19</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19</vt:i4>
      </vt:variant>
    </vt:vector>
  </HeadingPairs>
  <TitlesOfParts>
    <vt:vector size="28" baseType="lpstr">
      <vt:lpstr>Arial</vt:lpstr>
      <vt:lpstr>Calibri</vt:lpstr>
      <vt:lpstr>Calibri Light</vt:lpstr>
      <vt:lpstr>Open Sans</vt:lpstr>
      <vt:lpstr>Open Sans Light</vt:lpstr>
      <vt:lpstr>Verdana</vt:lpstr>
      <vt:lpstr>Wingdings 2</vt:lpstr>
      <vt:lpstr>RA Tema</vt:lpstr>
      <vt:lpstr>think-cell Slide</vt:lpstr>
      <vt:lpstr>Servicios Análisis de Código – Security Pipeline</vt:lpstr>
      <vt:lpstr>Problemática</vt:lpstr>
      <vt:lpstr>Problemática  </vt:lpstr>
      <vt:lpstr>Solución</vt:lpstr>
      <vt:lpstr>Solución  </vt:lpstr>
      <vt:lpstr>Solución   </vt:lpstr>
      <vt:lpstr>Arquitectura</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Implementación</vt:lpstr>
      <vt:lpstr>Implementación   </vt:lpstr>
      <vt:lpstr>Implementación  </vt:lpstr>
      <vt:lpstr>Presentación de PowerPoint</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ROCA</dc:title>
  <dc:creator>Delgado, Renzo</dc:creator>
  <cp:lastModifiedBy>Berrutto Morales, Eliel Maximiliano</cp:lastModifiedBy>
  <cp:revision>339</cp:revision>
  <cp:lastPrinted>2014-06-25T02:16:22Z</cp:lastPrinted>
  <dcterms:created xsi:type="dcterms:W3CDTF">2016-04-23T12:13:04Z</dcterms:created>
  <dcterms:modified xsi:type="dcterms:W3CDTF">2020-10-30T19:49:15Z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0x010100AFCC021577F48E49A7FAF4E261009BFD</vt:lpwstr>
  </property>
</Properties>
</file>